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256" r:id="rId2"/>
    <p:sldId id="267" r:id="rId3"/>
    <p:sldId id="259" r:id="rId4"/>
    <p:sldId id="265" r:id="rId5"/>
    <p:sldId id="263" r:id="rId6"/>
    <p:sldId id="261" r:id="rId7"/>
    <p:sldId id="266" r:id="rId8"/>
    <p:sldId id="262" r:id="rId9"/>
    <p:sldId id="269" r:id="rId10"/>
    <p:sldId id="260" r:id="rId11"/>
    <p:sldId id="268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7441C"/>
    <a:srgbClr val="70AC2E"/>
    <a:srgbClr val="F57913"/>
    <a:srgbClr val="20117D"/>
    <a:srgbClr val="005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1A0225-B550-46D4-966A-242FB90A3A8D}" type="datetimeFigureOut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2FDE16-E1DF-4657-BD8E-C52CD9884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293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6F01C-3FCC-4830-A0D5-0FADB4267C9D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681D6F-8122-4F01-A176-AAE5051B792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3F4D01-4126-4CEB-A735-BB0F3504089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ECABE8-A1C9-4F3F-B165-EA2630080E8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D09199-5517-4500-AE51-5570E775E1B4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B552EF-1878-49E8-97B2-04D8819A436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CEC3DA-5B5E-40FE-ACC8-B007ABA674F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1BADBA-F320-492F-8CF9-F9D97CD5113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0FEDBD-88A7-4712-BFCE-098308CE8C2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485AAC-8F7B-4622-B3F6-9EFECF59EA1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1C025C-931B-4BBE-A8E6-EE05E22A4F3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295D9-9C4C-455F-B5AB-F08E6DA99FEB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2941C-F430-4EA2-A2D0-FBFC88865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EB35B-ED6A-4E0B-B3CD-AD649C402C0C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DEEB8-3DB1-438E-9955-AB8B65784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DFBFD-7DA0-4A55-9B87-B59A888133E2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EE1B8-EA90-4237-9DBD-D20806B3F7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F4D2E-A86B-4DFA-8B7E-622CC6814F12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4546E-AF11-4D26-A47F-2EB89300D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0B24C-FB00-4C09-AD95-B3E36E95BDD3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8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57C8-DD61-4517-97DC-492C0B20D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D5129-868F-4F8D-9C38-88337FF6AB53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4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9AF63-B1DF-4EF5-96E3-B4A327657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27257-1F64-4B69-8DD1-057D7B4BF0B4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3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0E588-07DC-4A98-B1F8-ADEB6DD21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4C3C0-CE42-47AA-9740-4D1D304FD36F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6016-2194-4CFE-854A-6DE1165413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2BE3A-EE8F-4A77-B1ED-F8262AFEB6DE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F7675-FFC7-4F49-9B88-861C0279D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B38FD-01F1-4ACB-9DF0-FE7FF9A6914A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1995-604D-420B-B311-0883C7A48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F0E15-B4DA-4136-9E8B-D09164BD3C30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3814-5548-4D44-8729-F53319691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Контейнер за заглавие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1027" name="Текстов контейне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41DDA2-A418-44F6-97E8-DF3BCF24A203}" type="datetime1">
              <a:rPr lang="ru-RU"/>
              <a:pPr>
                <a:defRPr/>
              </a:pPr>
              <a:t>09.01.2013</a:t>
            </a:fld>
            <a:endParaRPr lang="ru-RU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0DB981-DF84-474B-970E-483ED28E1C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/>
  </p:transition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55;&#1077;&#1089;&#1085;&#1080;\WAV\&#1042;&#1077;&#1089;&#1077;&#1083;&#1072;%20&#1050;&#1086;&#1083;&#1077;&#1076;&#1072;.wmv.wav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Мери\Desktop\558811fb0f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авоъгълник 21"/>
          <p:cNvSpPr/>
          <p:nvPr/>
        </p:nvSpPr>
        <p:spPr>
          <a:xfrm>
            <a:off x="2071670" y="1071546"/>
            <a:ext cx="4620689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Звук и буква</a:t>
            </a:r>
            <a:br>
              <a:rPr lang="ru-RU" sz="60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err="1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Дд</a:t>
            </a:r>
            <a:endParaRPr lang="bg-BG" sz="6000" b="1" dirty="0">
              <a:ln/>
              <a:solidFill>
                <a:srgbClr val="FF0000"/>
              </a:solidFill>
              <a:cs typeface="+mn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Мери\Desktop\558811fb0f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авоъгълник 21"/>
          <p:cNvSpPr/>
          <p:nvPr/>
        </p:nvSpPr>
        <p:spPr>
          <a:xfrm>
            <a:off x="2071670" y="1071546"/>
            <a:ext cx="4620689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3600" b="1" dirty="0">
                <a:ln/>
                <a:solidFill>
                  <a:srgbClr val="FF0000"/>
                </a:solidFill>
                <a:cs typeface="+mn-cs"/>
              </a:rPr>
              <a:t>Зелена паница с червено вино.</a:t>
            </a:r>
          </a:p>
          <a:p>
            <a:pPr algn="ctr">
              <a:defRPr/>
            </a:pPr>
            <a:r>
              <a:rPr lang="bg-BG" sz="3600" b="1" dirty="0">
                <a:ln/>
                <a:solidFill>
                  <a:srgbClr val="FF0000"/>
                </a:solidFill>
                <a:cs typeface="+mn-cs"/>
              </a:rPr>
              <a:t>              Що е то?</a:t>
            </a:r>
          </a:p>
        </p:txBody>
      </p:sp>
      <p:pic>
        <p:nvPicPr>
          <p:cNvPr id="4" name="Picture 4" descr="C:\Users\Мери\Desktop\Картина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571480"/>
            <a:ext cx="2846832" cy="3016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Мери\Desktop\558811fb0f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60A80-C6C9-41D5-87B4-29862F85D072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4102" name="Picture 6" descr="E:\Мери\Рамки, грамоти, фонове и др\Табели и надписи\Цифри и букви\Азбука\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0"/>
            <a:ext cx="6715172" cy="4202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8" descr="C:\Users\Мери\Desktop\БЕ\Нова папка\5e360dd9da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-296863"/>
            <a:ext cx="4286250" cy="715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97FA6-FA7A-46FC-AFD8-7AD18E156C07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7" name="Правоъгълник 6"/>
          <p:cNvSpPr/>
          <p:nvPr/>
        </p:nvSpPr>
        <p:spPr>
          <a:xfrm>
            <a:off x="3143240" y="857232"/>
            <a:ext cx="110158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да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2214546" y="3000372"/>
            <a:ext cx="1928826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bg-BG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дра</a:t>
            </a:r>
          </a:p>
        </p:txBody>
      </p:sp>
      <p:sp>
        <p:nvSpPr>
          <p:cNvPr id="12" name="Правоъгълник 11"/>
          <p:cNvSpPr/>
          <p:nvPr/>
        </p:nvSpPr>
        <p:spPr>
          <a:xfrm>
            <a:off x="3000364" y="2000240"/>
            <a:ext cx="1143263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/>
                <a:solidFill>
                  <a:srgbClr val="00B0F0"/>
                </a:solidFill>
                <a:cs typeface="+mn-cs"/>
              </a:rPr>
              <a:t>до</a:t>
            </a:r>
          </a:p>
        </p:txBody>
      </p:sp>
      <p:sp>
        <p:nvSpPr>
          <p:cNvPr id="14" name="Правоъгълник 13"/>
          <p:cNvSpPr/>
          <p:nvPr/>
        </p:nvSpPr>
        <p:spPr>
          <a:xfrm>
            <a:off x="4214810" y="785794"/>
            <a:ext cx="140225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ди</a:t>
            </a:r>
          </a:p>
        </p:txBody>
      </p:sp>
      <p:sp>
        <p:nvSpPr>
          <p:cNvPr id="19" name="Текстово поле 18"/>
          <p:cNvSpPr txBox="1"/>
          <p:nvPr/>
        </p:nvSpPr>
        <p:spPr>
          <a:xfrm>
            <a:off x="4429124" y="1857364"/>
            <a:ext cx="1428760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g-BG" sz="60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де</a:t>
            </a:r>
          </a:p>
        </p:txBody>
      </p:sp>
      <p:sp>
        <p:nvSpPr>
          <p:cNvPr id="22" name="Правоъгълник 21"/>
          <p:cNvSpPr/>
          <p:nvPr/>
        </p:nvSpPr>
        <p:spPr>
          <a:xfrm>
            <a:off x="3500430" y="3286124"/>
            <a:ext cx="161614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дир</a:t>
            </a:r>
            <a:endParaRPr lang="bg-BG" sz="60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3" name="Правоъгълник 22"/>
          <p:cNvSpPr/>
          <p:nvPr/>
        </p:nvSpPr>
        <p:spPr>
          <a:xfrm>
            <a:off x="5000628" y="2928934"/>
            <a:ext cx="157126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дре</a:t>
            </a:r>
            <a:endParaRPr lang="bg-BG" sz="6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4" name="Правоъгълник 23"/>
          <p:cNvSpPr/>
          <p:nvPr/>
        </p:nvSpPr>
        <p:spPr>
          <a:xfrm>
            <a:off x="2214546" y="4214818"/>
            <a:ext cx="1612942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дор</a:t>
            </a:r>
            <a:endParaRPr lang="bg-BG" sz="6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7" name="Правоъгълник 26"/>
          <p:cNvSpPr/>
          <p:nvPr/>
        </p:nvSpPr>
        <p:spPr>
          <a:xfrm>
            <a:off x="3571868" y="4572008"/>
            <a:ext cx="161614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дри</a:t>
            </a:r>
            <a:endParaRPr lang="bg-BG" sz="60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8" name="Правоъгълник 27"/>
          <p:cNvSpPr/>
          <p:nvPr/>
        </p:nvSpPr>
        <p:spPr>
          <a:xfrm>
            <a:off x="5072066" y="4357694"/>
            <a:ext cx="1580369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дле</a:t>
            </a:r>
            <a:endParaRPr lang="bg-BG" sz="6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pic>
        <p:nvPicPr>
          <p:cNvPr id="5137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451475">
            <a:off x="2905125" y="623888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19" descr="C:\Users\Мери\Desktop\БЕ\Нова папка\85d7b8e3925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5" y="0"/>
            <a:ext cx="9271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987123">
            <a:off x="2808288" y="1687513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58548">
            <a:off x="2262188" y="2838450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36685">
            <a:off x="2044700" y="4022725"/>
            <a:ext cx="17240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4048125" y="695325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4167188" y="1676400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4737100" y="2833688"/>
            <a:ext cx="170815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4879975" y="4106863"/>
            <a:ext cx="170656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3595688" y="4462463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12572">
            <a:off x="3524250" y="3176588"/>
            <a:ext cx="1520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5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6">
            <a:lum bright="-10000" contrast="20000"/>
          </a:blip>
          <a:srcRect/>
          <a:stretch>
            <a:fillRect/>
          </a:stretch>
        </p:blipFill>
        <p:spPr bwMode="auto">
          <a:xfrm>
            <a:off x="7143750" y="0"/>
            <a:ext cx="200025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6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7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2000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7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8">
            <a:lum bright="-10000" contrast="20000"/>
          </a:blip>
          <a:srcRect/>
          <a:stretch>
            <a:fillRect/>
          </a:stretch>
        </p:blipFill>
        <p:spPr bwMode="auto">
          <a:xfrm>
            <a:off x="6929438" y="4575175"/>
            <a:ext cx="22145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8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9">
            <a:lum bright="-10000" contrast="20000"/>
          </a:blip>
          <a:srcRect/>
          <a:stretch>
            <a:fillRect/>
          </a:stretch>
        </p:blipFill>
        <p:spPr bwMode="auto">
          <a:xfrm>
            <a:off x="-33338" y="4610100"/>
            <a:ext cx="22812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Правоъгълник 38"/>
          <p:cNvSpPr/>
          <p:nvPr/>
        </p:nvSpPr>
        <p:spPr>
          <a:xfrm>
            <a:off x="2000232" y="0"/>
            <a:ext cx="1734129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Четем</a:t>
            </a:r>
          </a:p>
        </p:txBody>
      </p:sp>
      <p:sp>
        <p:nvSpPr>
          <p:cNvPr id="40" name="Правоъгълник 39"/>
          <p:cNvSpPr/>
          <p:nvPr/>
        </p:nvSpPr>
        <p:spPr>
          <a:xfrm>
            <a:off x="4929190" y="0"/>
            <a:ext cx="1968809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срички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2" presetClass="exit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9C8C9-28EA-466A-AE8B-9A567FB7698A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6147" name="AutoShape 7" descr="data:image/jpeg;base64,/9j/4AAQSkZJRgABAQAAAQABAAD/2wCEAAkGBhQPEBUMDA8UDQwPFg0QFhUSEBAYHBAcFRAVFxUcHRQXJzIqIyUjGRQUKzsgLystOCw4FR4xNTcqNSYxMSoBCQoKDAwMEA0MDSkYHhgpKSkpKSkpKSkpKSkpKSkpKSkpKSkpKSkpKSkpKSkpKSkpKSkpKSkpKSkpKSkpKSkpKf/AABEIAD4AYwMBIgACEQEDEQH/xAAbAAEAAgMBAQAAAAAAAAAAAAAAAQYCBQcEA//EADMQAAEDAwEHAgQEBwAAAAAAAAEAAgMEBREhBhIxQVFhcQcTInKBkRQyQmIkUlNzobHh/8QAFQEBAQAAAAAAAAAAAAAAAAAAAAH/xAAVEQEBAAAAAAAAAAAAAAAAAAAAEf/aAAwDAQACEQMRAD8Auc9wqKq4T0Dax9B7AifEyNkWZmub8T954OcOzoOGi+8e0lTb3e1d/wCIpCcNqo2YMf8Adjby/cPsFttotj4K0tfM0tmjzuyRvcx7M66Ob35c1oZdn7hTAtpqxtwp/wCjWNySOgmbr9wVFXmlqWyNEkThJG8Za5pBDh1yF9Vyamvb7dJ8ETrcXnLqefWCUn+SVv5CeuB3BV8sO1sNVhmfZqcZMTyMnu0jRw7j/CpG9RQCpRBERAREQEREBERBGFBapRB5au3slaWSsbIxwIIcAQe2FRb36YgZfbn+0c73syaxk9RzYe4IXRcKCEHKbft/U22UU93ieabAG85285p/bJpvt+Y73ldMtt1iqYhUU0jZoXcHNOn/AA9isLlaIqhhiqI2ysOhDgCud3H05noZDV2Gd8XN0O/gO8Z0P1BQdSClc72Z9UB7gobu38LVcA9zdxrzww5uu6e4OD24LoLJM6jUEZyOfRBmijKZQSoTKZQMKUyiDFFGVKCVBUogLEtWSINHtFslT17NypjDjycOLfBVAktdwsQJo5XVVAMkNI39z5ojr9WkHyutrF8YPFBWNjtvobi3cBbFVsHxxb2fLmH9Q+mRzCtAKou1PpjFUO/E0ZNHW8Q9mQHHvjhw4jVaW27WV9DIKOvIe8nDRO7DZum5UjgezgfPQOqoqpH6jUrCIq5zrfOf0ztIDvlkGhCsdHWsmYJYJGyxu4OY4EfdB6EREGKKEQZIgRAUoiAiIggrw3SzxVMZhqIxJG7iCP8AXTyveiDlW0mxT4I/bfG652wa7hdianHWN/MDXQ/cK1+nrKRlL7dseXRglzw9xL2uIwQ9rtQRjwrQ5qpG0vp0J521tDO6grAdXxj8/kDiir1lF8ooyGgOeXOAAJwNSBqcd0RH/9k="/>
          <p:cNvSpPr>
            <a:spLocks noChangeAspect="1" noChangeArrowheads="1"/>
          </p:cNvSpPr>
          <p:nvPr/>
        </p:nvSpPr>
        <p:spPr bwMode="auto">
          <a:xfrm>
            <a:off x="155575" y="-280988"/>
            <a:ext cx="942975" cy="5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6148" name="AutoShape 9" descr="data:image/jpeg;base64,/9j/4AAQSkZJRgABAQAAAQABAAD/2wCEAAkGBhQPEBUMDA8UDQwPFg0QFhUSEBAYHBAcFRAVFxUcHRQXJzIqIyUjGRQUKzsgLystOCw4FR4xNTcqNSYxMSoBCQoKDAwMEA0MDSkYHhgpKSkpKSkpKSkpKSkpKSkpKSkpKSkpKSkpKSkpKSkpKSkpKSkpKSkpKSkpKSkpKSkpKf/AABEIAD4AYwMBIgACEQEDEQH/xAAbAAEAAgMBAQAAAAAAAAAAAAAAAQYCBQcEA//EADMQAAEDAwEHAgQEBwAAAAAAAAEAAgMEBREhBhIxQVFhcQcTInKBkRQyQmIkUlNzobHh/8QAFQEBAQAAAAAAAAAAAAAAAAAAAAH/xAAVEQEBAAAAAAAAAAAAAAAAAAAAEf/aAAwDAQACEQMRAD8Auc9wqKq4T0Dax9B7AifEyNkWZmub8T954OcOzoOGi+8e0lTb3e1d/wCIpCcNqo2YMf8Adjby/cPsFttotj4K0tfM0tmjzuyRvcx7M66Ob35c1oZdn7hTAtpqxtwp/wCjWNySOgmbr9wVFXmlqWyNEkThJG8Za5pBDh1yF9Vyamvb7dJ8ETrcXnLqefWCUn+SVv5CeuB3BV8sO1sNVhmfZqcZMTyMnu0jRw7j/CpG9RQCpRBERAREQEREBERBGFBapRB5au3slaWSsbIxwIIcAQe2FRb36YgZfbn+0c73syaxk9RzYe4IXRcKCEHKbft/U22UU93ieabAG85285p/bJpvt+Y73ldMtt1iqYhUU0jZoXcHNOn/AA9isLlaIqhhiqI2ysOhDgCud3H05noZDV2Gd8XN0O/gO8Z0P1BQdSClc72Z9UB7gobu38LVcA9zdxrzww5uu6e4OD24LoLJM6jUEZyOfRBmijKZQSoTKZQMKUyiDFFGVKCVBUogLEtWSINHtFslT17NypjDjycOLfBVAktdwsQJo5XVVAMkNI39z5ojr9WkHyutrF8YPFBWNjtvobi3cBbFVsHxxb2fLmH9Q+mRzCtAKou1PpjFUO/E0ZNHW8Q9mQHHvjhw4jVaW27WV9DIKOvIe8nDRO7DZum5UjgezgfPQOqoqpH6jUrCIq5zrfOf0ztIDvlkGhCsdHWsmYJYJGyxu4OY4EfdB6EREGKKEQZIgRAUoiAiIggrw3SzxVMZhqIxJG7iCP8AXTyveiDlW0mxT4I/bfG652wa7hdianHWN/MDXQ/cK1+nrKRlL7dseXRglzw9xL2uIwQ9rtQRjwrQ5qpG0vp0J521tDO6grAdXxj8/kDiir1lF8ooyGgOeXOAAJwNSBqcd0RH/9k="/>
          <p:cNvSpPr>
            <a:spLocks noChangeAspect="1" noChangeArrowheads="1"/>
          </p:cNvSpPr>
          <p:nvPr/>
        </p:nvSpPr>
        <p:spPr bwMode="auto">
          <a:xfrm>
            <a:off x="155575" y="-280988"/>
            <a:ext cx="942975" cy="5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6149" name="AutoShape 11" descr="data:image/jpeg;base64,/9j/4AAQSkZJRgABAQAAAQABAAD/2wCEAAkGBhQPEBUMDA8UDQwPFg0QFhUSEBAYHBAcFRAVFxUcHRQXJzIqIyUjGRQUKzsgLystOCw4FR4xNTcqNSYxMSoBCQoKDAwMEA0MDSkYHhgpKSkpKSkpKSkpKSkpKSkpKSkpKSkpKSkpKSkpKSkpKSkpKSkpKSkpKSkpKSkpKSkpKf/AABEIAD4AYwMBIgACEQEDEQH/xAAbAAEAAgMBAQAAAAAAAAAAAAAAAQYCBQcEA//EADMQAAEDAwEHAgQEBwAAAAAAAAEAAgMEBREhBhIxQVFhcQcTInKBkRQyQmIkUlNzobHh/8QAFQEBAQAAAAAAAAAAAAAAAAAAAAH/xAAVEQEBAAAAAAAAAAAAAAAAAAAAEf/aAAwDAQACEQMRAD8Auc9wqKq4T0Dax9B7AifEyNkWZmub8T954OcOzoOGi+8e0lTb3e1d/wCIpCcNqo2YMf8Adjby/cPsFttotj4K0tfM0tmjzuyRvcx7M66Ob35c1oZdn7hTAtpqxtwp/wCjWNySOgmbr9wVFXmlqWyNEkThJG8Za5pBDh1yF9Vyamvb7dJ8ETrcXnLqefWCUn+SVv5CeuB3BV8sO1sNVhmfZqcZMTyMnu0jRw7j/CpG9RQCpRBERAREQEREBERBGFBapRB5au3slaWSsbIxwIIcAQe2FRb36YgZfbn+0c73syaxk9RzYe4IXRcKCEHKbft/U22UU93ieabAG85285p/bJpvt+Y73ldMtt1iqYhUU0jZoXcHNOn/AA9isLlaIqhhiqI2ysOhDgCud3H05noZDV2Gd8XN0O/gO8Z0P1BQdSClc72Z9UB7gobu38LVcA9zdxrzww5uu6e4OD24LoLJM6jUEZyOfRBmijKZQSoTKZQMKUyiDFFGVKCVBUogLEtWSINHtFslT17NypjDjycOLfBVAktdwsQJo5XVVAMkNI39z5ojr9WkHyutrF8YPFBWNjtvobi3cBbFVsHxxb2fLmH9Q+mRzCtAKou1PpjFUO/E0ZNHW8Q9mQHHvjhw4jVaW27WV9DIKOvIe8nDRO7DZum5UjgezgfPQOqoqpH6jUrCIq5zrfOf0ztIDvlkGhCsdHWsmYJYJGyxu4OY4EfdB6EREGKKEQZIgRAUoiAiIggrw3SzxVMZhqIxJG7iCP8AXTyveiDlW0mxT4I/bfG652wa7hdianHWN/MDXQ/cK1+nrKRlL7dseXRglzw9xL2uIwQ9rtQRjwrQ5qpG0vp0J521tDO6grAdXxj8/kDiir1lF8ooyGgOeXOAAJwNSBqcd0RH/9k="/>
          <p:cNvSpPr>
            <a:spLocks noChangeAspect="1" noChangeArrowheads="1"/>
          </p:cNvSpPr>
          <p:nvPr/>
        </p:nvSpPr>
        <p:spPr bwMode="auto">
          <a:xfrm>
            <a:off x="1071563" y="-295275"/>
            <a:ext cx="9429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2428875" y="5214938"/>
            <a:ext cx="50006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2" name="Правоъгълник 11"/>
          <p:cNvSpPr/>
          <p:nvPr/>
        </p:nvSpPr>
        <p:spPr>
          <a:xfrm>
            <a:off x="2928938" y="5214938"/>
            <a:ext cx="50006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в</a:t>
            </a:r>
          </a:p>
        </p:txBody>
      </p:sp>
      <p:sp>
        <p:nvSpPr>
          <p:cNvPr id="13" name="Правоъгълник 12"/>
          <p:cNvSpPr/>
          <p:nvPr/>
        </p:nvSpPr>
        <p:spPr>
          <a:xfrm>
            <a:off x="3929063" y="5214938"/>
            <a:ext cx="50006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4" name="Правоъгълник 13"/>
          <p:cNvSpPr/>
          <p:nvPr/>
        </p:nvSpPr>
        <p:spPr>
          <a:xfrm>
            <a:off x="4429125" y="5214938"/>
            <a:ext cx="50006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д</a:t>
            </a:r>
          </a:p>
        </p:txBody>
      </p:sp>
      <p:sp>
        <p:nvSpPr>
          <p:cNvPr id="15" name="Правоъгълник 14"/>
          <p:cNvSpPr/>
          <p:nvPr/>
        </p:nvSpPr>
        <p:spPr>
          <a:xfrm>
            <a:off x="2000250" y="2500313"/>
            <a:ext cx="50006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д</a:t>
            </a:r>
          </a:p>
        </p:txBody>
      </p:sp>
      <p:sp>
        <p:nvSpPr>
          <p:cNvPr id="16" name="Правоъгълник 15"/>
          <p:cNvSpPr/>
          <p:nvPr/>
        </p:nvSpPr>
        <p:spPr>
          <a:xfrm>
            <a:off x="3000375" y="2500313"/>
            <a:ext cx="50006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в</a:t>
            </a:r>
          </a:p>
        </p:txBody>
      </p:sp>
      <p:sp>
        <p:nvSpPr>
          <p:cNvPr id="17" name="Правоъгълник 16"/>
          <p:cNvSpPr/>
          <p:nvPr/>
        </p:nvSpPr>
        <p:spPr>
          <a:xfrm>
            <a:off x="6072188" y="3786188"/>
            <a:ext cx="50006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д</a:t>
            </a:r>
          </a:p>
        </p:txBody>
      </p:sp>
      <p:sp>
        <p:nvSpPr>
          <p:cNvPr id="18" name="Правоъгълник 17"/>
          <p:cNvSpPr/>
          <p:nvPr/>
        </p:nvSpPr>
        <p:spPr>
          <a:xfrm>
            <a:off x="7072313" y="3786188"/>
            <a:ext cx="50006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9" name="Правоъгълник 18"/>
          <p:cNvSpPr/>
          <p:nvPr/>
        </p:nvSpPr>
        <p:spPr>
          <a:xfrm>
            <a:off x="3429000" y="5214938"/>
            <a:ext cx="500063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е</a:t>
            </a:r>
          </a:p>
        </p:txBody>
      </p:sp>
      <p:sp>
        <p:nvSpPr>
          <p:cNvPr id="20" name="Правоъгълник 19"/>
          <p:cNvSpPr/>
          <p:nvPr/>
        </p:nvSpPr>
        <p:spPr>
          <a:xfrm>
            <a:off x="4929188" y="5214938"/>
            <a:ext cx="500062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а</a:t>
            </a:r>
          </a:p>
        </p:txBody>
      </p:sp>
      <p:sp>
        <p:nvSpPr>
          <p:cNvPr id="21" name="Правоъгълник 20"/>
          <p:cNvSpPr/>
          <p:nvPr/>
        </p:nvSpPr>
        <p:spPr>
          <a:xfrm>
            <a:off x="2500313" y="2500313"/>
            <a:ext cx="500062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и</a:t>
            </a:r>
          </a:p>
        </p:txBody>
      </p:sp>
      <p:sp>
        <p:nvSpPr>
          <p:cNvPr id="22" name="Правоъгълник 21"/>
          <p:cNvSpPr/>
          <p:nvPr/>
        </p:nvSpPr>
        <p:spPr>
          <a:xfrm>
            <a:off x="6572250" y="3786188"/>
            <a:ext cx="500063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е</a:t>
            </a:r>
          </a:p>
        </p:txBody>
      </p:sp>
      <p:sp>
        <p:nvSpPr>
          <p:cNvPr id="23" name="Правоъгълник 22"/>
          <p:cNvSpPr/>
          <p:nvPr/>
        </p:nvSpPr>
        <p:spPr>
          <a:xfrm>
            <a:off x="7572375" y="3786188"/>
            <a:ext cx="500063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е</a:t>
            </a:r>
          </a:p>
        </p:txBody>
      </p:sp>
      <p:pic>
        <p:nvPicPr>
          <p:cNvPr id="6167" name="Picture 3" descr="C:\Users\Мери\Desktop\85d7b8e3925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3714750"/>
            <a:ext cx="1428750" cy="1246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авоъгълник 27"/>
          <p:cNvSpPr/>
          <p:nvPr/>
        </p:nvSpPr>
        <p:spPr>
          <a:xfrm>
            <a:off x="3500438" y="2500313"/>
            <a:ext cx="500062" cy="4286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а</a:t>
            </a:r>
          </a:p>
        </p:txBody>
      </p:sp>
      <p:sp>
        <p:nvSpPr>
          <p:cNvPr id="30" name="Правоъгълник 29"/>
          <p:cNvSpPr/>
          <p:nvPr/>
        </p:nvSpPr>
        <p:spPr>
          <a:xfrm>
            <a:off x="4000500" y="2500313"/>
            <a:ext cx="50006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3600" b="1" dirty="0"/>
              <a:t>н</a:t>
            </a:r>
          </a:p>
        </p:txBody>
      </p:sp>
      <p:pic>
        <p:nvPicPr>
          <p:cNvPr id="6166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7143750" y="0"/>
            <a:ext cx="200025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2000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8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6">
            <a:lum bright="-10000" contrast="20000"/>
          </a:blip>
          <a:srcRect/>
          <a:stretch>
            <a:fillRect/>
          </a:stretch>
        </p:blipFill>
        <p:spPr bwMode="auto">
          <a:xfrm>
            <a:off x="6929438" y="4575175"/>
            <a:ext cx="22145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9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7">
            <a:lum bright="-10000" contrast="20000"/>
          </a:blip>
          <a:srcRect/>
          <a:stretch>
            <a:fillRect/>
          </a:stretch>
        </p:blipFill>
        <p:spPr bwMode="auto">
          <a:xfrm>
            <a:off x="-33338" y="4610100"/>
            <a:ext cx="22812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3" name="Picture 29" descr="C:\Users\Мери\Desktop\БЕ\Нова папка\900ac0f2b85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75" y="785813"/>
            <a:ext cx="2928938" cy="163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74" name="Picture 30" descr="E:\Мери\Рамки, грамоти, фонове и др\Картинки\Деца\61968_470875649621886_2099597692_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50" y="1571625"/>
            <a:ext cx="1928813" cy="2071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Правоъгълник 28"/>
          <p:cNvSpPr/>
          <p:nvPr/>
        </p:nvSpPr>
        <p:spPr>
          <a:xfrm>
            <a:off x="2214546" y="0"/>
            <a:ext cx="4532716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Звукови модели!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2ADCC-42ED-4E7C-B138-491E6A806032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7171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7008813" y="0"/>
            <a:ext cx="213518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2000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6929438" y="4575175"/>
            <a:ext cx="22145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5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0" y="1928813"/>
            <a:ext cx="6643688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Текстово поле 23"/>
          <p:cNvSpPr txBox="1">
            <a:spLocks noChangeArrowheads="1"/>
          </p:cNvSpPr>
          <p:nvPr/>
        </p:nvSpPr>
        <p:spPr bwMode="auto">
          <a:xfrm>
            <a:off x="4714875" y="3071813"/>
            <a:ext cx="2786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800">
                <a:solidFill>
                  <a:schemeClr val="bg1"/>
                </a:solidFill>
              </a:rPr>
              <a:t>  </a:t>
            </a:r>
            <a:r>
              <a:rPr lang="bg-BG" sz="6000">
                <a:solidFill>
                  <a:schemeClr val="bg1"/>
                </a:solidFill>
              </a:rPr>
              <a:t>дума</a:t>
            </a:r>
          </a:p>
        </p:txBody>
      </p:sp>
      <p:pic>
        <p:nvPicPr>
          <p:cNvPr id="7176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7">
            <a:lum bright="-10000" contrast="20000"/>
          </a:blip>
          <a:srcRect/>
          <a:stretch>
            <a:fillRect/>
          </a:stretch>
        </p:blipFill>
        <p:spPr bwMode="auto">
          <a:xfrm>
            <a:off x="-33338" y="4610100"/>
            <a:ext cx="22812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Текстово поле 25"/>
          <p:cNvSpPr txBox="1">
            <a:spLocks noChangeArrowheads="1"/>
          </p:cNvSpPr>
          <p:nvPr/>
        </p:nvSpPr>
        <p:spPr bwMode="auto">
          <a:xfrm>
            <a:off x="4929188" y="3000375"/>
            <a:ext cx="2000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вода</a:t>
            </a:r>
          </a:p>
        </p:txBody>
      </p:sp>
      <p:sp>
        <p:nvSpPr>
          <p:cNvPr id="27" name="Текстово поле 26"/>
          <p:cNvSpPr txBox="1">
            <a:spLocks noChangeArrowheads="1"/>
          </p:cNvSpPr>
          <p:nvPr/>
        </p:nvSpPr>
        <p:spPr bwMode="auto">
          <a:xfrm>
            <a:off x="4929188" y="3143250"/>
            <a:ext cx="22145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фиде</a:t>
            </a:r>
          </a:p>
        </p:txBody>
      </p:sp>
      <p:sp>
        <p:nvSpPr>
          <p:cNvPr id="28" name="Текстово поле 27"/>
          <p:cNvSpPr txBox="1">
            <a:spLocks noChangeArrowheads="1"/>
          </p:cNvSpPr>
          <p:nvPr/>
        </p:nvSpPr>
        <p:spPr bwMode="auto">
          <a:xfrm>
            <a:off x="5000625" y="3071813"/>
            <a:ext cx="2214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дом</a:t>
            </a:r>
          </a:p>
        </p:txBody>
      </p:sp>
      <p:sp>
        <p:nvSpPr>
          <p:cNvPr id="29" name="Текстово поле 28"/>
          <p:cNvSpPr txBox="1">
            <a:spLocks noChangeArrowheads="1"/>
          </p:cNvSpPr>
          <p:nvPr/>
        </p:nvSpPr>
        <p:spPr bwMode="auto">
          <a:xfrm>
            <a:off x="5072063" y="3214688"/>
            <a:ext cx="21431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дини</a:t>
            </a:r>
          </a:p>
        </p:txBody>
      </p:sp>
      <p:sp>
        <p:nvSpPr>
          <p:cNvPr id="30" name="Текстово поле 29"/>
          <p:cNvSpPr txBox="1">
            <a:spLocks noChangeArrowheads="1"/>
          </p:cNvSpPr>
          <p:nvPr/>
        </p:nvSpPr>
        <p:spPr bwMode="auto">
          <a:xfrm>
            <a:off x="4786313" y="3357563"/>
            <a:ext cx="2643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диван</a:t>
            </a:r>
          </a:p>
        </p:txBody>
      </p:sp>
      <p:sp>
        <p:nvSpPr>
          <p:cNvPr id="31" name="Текстово поле 30"/>
          <p:cNvSpPr txBox="1">
            <a:spLocks noChangeArrowheads="1"/>
          </p:cNvSpPr>
          <p:nvPr/>
        </p:nvSpPr>
        <p:spPr bwMode="auto">
          <a:xfrm>
            <a:off x="4857750" y="328612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дебел</a:t>
            </a:r>
          </a:p>
        </p:txBody>
      </p:sp>
      <p:sp>
        <p:nvSpPr>
          <p:cNvPr id="17" name="Текстово поле 16"/>
          <p:cNvSpPr txBox="1">
            <a:spLocks noChangeArrowheads="1"/>
          </p:cNvSpPr>
          <p:nvPr/>
        </p:nvSpPr>
        <p:spPr bwMode="auto">
          <a:xfrm>
            <a:off x="5000625" y="3286125"/>
            <a:ext cx="2214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Димо</a:t>
            </a:r>
          </a:p>
        </p:txBody>
      </p:sp>
      <p:sp>
        <p:nvSpPr>
          <p:cNvPr id="18" name="Текстово поле 17"/>
          <p:cNvSpPr txBox="1">
            <a:spLocks noChangeArrowheads="1"/>
          </p:cNvSpPr>
          <p:nvPr/>
        </p:nvSpPr>
        <p:spPr bwMode="auto">
          <a:xfrm>
            <a:off x="4857750" y="3214688"/>
            <a:ext cx="2714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800">
                <a:solidFill>
                  <a:schemeClr val="bg1"/>
                </a:solidFill>
              </a:rPr>
              <a:t>бледен</a:t>
            </a:r>
          </a:p>
        </p:txBody>
      </p:sp>
      <p:sp>
        <p:nvSpPr>
          <p:cNvPr id="19" name="Текстово поле 18"/>
          <p:cNvSpPr txBox="1">
            <a:spLocks noChangeArrowheads="1"/>
          </p:cNvSpPr>
          <p:nvPr/>
        </p:nvSpPr>
        <p:spPr bwMode="auto">
          <a:xfrm>
            <a:off x="4643438" y="3214688"/>
            <a:ext cx="2643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6000">
                <a:solidFill>
                  <a:schemeClr val="bg1"/>
                </a:solidFill>
              </a:rPr>
              <a:t>дърво</a:t>
            </a:r>
          </a:p>
        </p:txBody>
      </p:sp>
      <p:sp>
        <p:nvSpPr>
          <p:cNvPr id="20" name="Правоъгълник 19"/>
          <p:cNvSpPr/>
          <p:nvPr/>
        </p:nvSpPr>
        <p:spPr>
          <a:xfrm>
            <a:off x="4572000" y="3357562"/>
            <a:ext cx="285752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БРАВО!</a:t>
            </a:r>
          </a:p>
        </p:txBody>
      </p:sp>
      <p:sp>
        <p:nvSpPr>
          <p:cNvPr id="21" name="Правоъгълник 20"/>
          <p:cNvSpPr/>
          <p:nvPr/>
        </p:nvSpPr>
        <p:spPr>
          <a:xfrm>
            <a:off x="2714612" y="0"/>
            <a:ext cx="318279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Четем думи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5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5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allAtOnce"/>
      <p:bldP spid="29" grpId="0"/>
      <p:bldP spid="29" grpId="1"/>
      <p:bldP spid="18" grpId="0"/>
      <p:bldP spid="18" grpId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01E25-6585-4021-9B1D-FE9180F539E9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8195" name="Текстово поле 32"/>
          <p:cNvSpPr txBox="1">
            <a:spLocks noChangeArrowheads="1"/>
          </p:cNvSpPr>
          <p:nvPr/>
        </p:nvSpPr>
        <p:spPr bwMode="auto">
          <a:xfrm>
            <a:off x="2071688" y="5286375"/>
            <a:ext cx="228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ле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</a:p>
        </p:txBody>
      </p:sp>
      <p:sp>
        <p:nvSpPr>
          <p:cNvPr id="8196" name="Текстово поле 34"/>
          <p:cNvSpPr txBox="1">
            <a:spLocks noChangeArrowheads="1"/>
          </p:cNvSpPr>
          <p:nvPr/>
        </p:nvSpPr>
        <p:spPr bwMode="auto">
          <a:xfrm>
            <a:off x="785813" y="2928938"/>
            <a:ext cx="2714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лебе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</a:p>
        </p:txBody>
      </p:sp>
      <p:sp>
        <p:nvSpPr>
          <p:cNvPr id="8197" name="Текстово поле 38"/>
          <p:cNvSpPr txBox="1">
            <a:spLocks noChangeArrowheads="1"/>
          </p:cNvSpPr>
          <p:nvPr/>
        </p:nvSpPr>
        <p:spPr bwMode="auto">
          <a:xfrm>
            <a:off x="714375" y="4214813"/>
            <a:ext cx="3571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водопа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</a:p>
        </p:txBody>
      </p:sp>
      <p:sp>
        <p:nvSpPr>
          <p:cNvPr id="46" name="Текстово поле 45"/>
          <p:cNvSpPr txBox="1">
            <a:spLocks noChangeArrowheads="1"/>
          </p:cNvSpPr>
          <p:nvPr/>
        </p:nvSpPr>
        <p:spPr bwMode="auto">
          <a:xfrm>
            <a:off x="3571875" y="5286375"/>
            <a:ext cx="3929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- ле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  <a:r>
              <a:rPr lang="bg-BG" sz="5400" b="1"/>
              <a:t>а</a:t>
            </a:r>
          </a:p>
        </p:txBody>
      </p:sp>
      <p:sp>
        <p:nvSpPr>
          <p:cNvPr id="48" name="Текстово поле 47"/>
          <p:cNvSpPr txBox="1">
            <a:spLocks noChangeArrowheads="1"/>
          </p:cNvSpPr>
          <p:nvPr/>
        </p:nvSpPr>
        <p:spPr bwMode="auto">
          <a:xfrm>
            <a:off x="3357563" y="2928938"/>
            <a:ext cx="4000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- лебе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  <a:r>
              <a:rPr lang="bg-BG" sz="5400" b="1"/>
              <a:t>и</a:t>
            </a:r>
          </a:p>
        </p:txBody>
      </p:sp>
      <p:sp>
        <p:nvSpPr>
          <p:cNvPr id="49" name="Текстово поле 48"/>
          <p:cNvSpPr txBox="1">
            <a:spLocks noChangeArrowheads="1"/>
          </p:cNvSpPr>
          <p:nvPr/>
        </p:nvSpPr>
        <p:spPr bwMode="auto">
          <a:xfrm>
            <a:off x="4071938" y="4286250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- водопа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  <a:r>
              <a:rPr lang="bg-BG" sz="5400" b="1"/>
              <a:t>и</a:t>
            </a:r>
          </a:p>
        </p:txBody>
      </p:sp>
      <p:sp>
        <p:nvSpPr>
          <p:cNvPr id="8201" name="Текстово поле 50"/>
          <p:cNvSpPr txBox="1">
            <a:spLocks noChangeArrowheads="1"/>
          </p:cNvSpPr>
          <p:nvPr/>
        </p:nvSpPr>
        <p:spPr bwMode="auto">
          <a:xfrm>
            <a:off x="857250" y="1714500"/>
            <a:ext cx="2214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мла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</a:p>
        </p:txBody>
      </p:sp>
      <p:sp>
        <p:nvSpPr>
          <p:cNvPr id="52" name="Текстово поле 51"/>
          <p:cNvSpPr txBox="1">
            <a:spLocks noChangeArrowheads="1"/>
          </p:cNvSpPr>
          <p:nvPr/>
        </p:nvSpPr>
        <p:spPr bwMode="auto">
          <a:xfrm>
            <a:off x="3214688" y="1714500"/>
            <a:ext cx="31432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 b="1"/>
              <a:t>- мла</a:t>
            </a:r>
            <a:r>
              <a:rPr lang="bg-BG" sz="5400" b="1">
                <a:solidFill>
                  <a:srgbClr val="FF0000"/>
                </a:solidFill>
              </a:rPr>
              <a:t>д</a:t>
            </a:r>
            <a:r>
              <a:rPr lang="bg-BG" sz="5400" b="1"/>
              <a:t>а</a:t>
            </a:r>
          </a:p>
        </p:txBody>
      </p:sp>
      <p:pic>
        <p:nvPicPr>
          <p:cNvPr id="8203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929438" y="0"/>
            <a:ext cx="2214562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2000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6929438" y="4575175"/>
            <a:ext cx="22145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1388" y="1841500"/>
            <a:ext cx="71755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9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3071813"/>
            <a:ext cx="71755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0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4357688"/>
            <a:ext cx="71755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1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38" y="5429250"/>
            <a:ext cx="71755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7">
            <a:lum bright="-10000" contrast="20000"/>
          </a:blip>
          <a:srcRect/>
          <a:stretch>
            <a:fillRect/>
          </a:stretch>
        </p:blipFill>
        <p:spPr bwMode="auto">
          <a:xfrm>
            <a:off x="-33338" y="4610100"/>
            <a:ext cx="22812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авоъгълник 19"/>
          <p:cNvSpPr/>
          <p:nvPr/>
        </p:nvSpPr>
        <p:spPr>
          <a:xfrm>
            <a:off x="2643174" y="142852"/>
            <a:ext cx="368690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Да проверим!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7FEF02-62C9-4403-8914-B2808DE0EAA3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9219" name="Текстово поле 5"/>
          <p:cNvSpPr txBox="1">
            <a:spLocks noChangeArrowheads="1"/>
          </p:cNvSpPr>
          <p:nvPr/>
        </p:nvSpPr>
        <p:spPr bwMode="auto">
          <a:xfrm>
            <a:off x="1714500" y="1928813"/>
            <a:ext cx="57864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Лъв дебне елен.</a:t>
            </a:r>
          </a:p>
          <a:p>
            <a:endParaRPr lang="bg-BG" sz="5400"/>
          </a:p>
        </p:txBody>
      </p:sp>
      <p:sp>
        <p:nvSpPr>
          <p:cNvPr id="9220" name="Текстово поле 6"/>
          <p:cNvSpPr txBox="1">
            <a:spLocks noChangeArrowheads="1"/>
          </p:cNvSpPr>
          <p:nvPr/>
        </p:nvSpPr>
        <p:spPr bwMode="auto">
          <a:xfrm>
            <a:off x="1000125" y="5500688"/>
            <a:ext cx="97155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Дани е роден в Пловдив.</a:t>
            </a:r>
          </a:p>
          <a:p>
            <a:endParaRPr lang="bg-BG" sz="5400"/>
          </a:p>
          <a:p>
            <a:endParaRPr lang="bg-BG" sz="5400"/>
          </a:p>
          <a:p>
            <a:endParaRPr lang="bg-BG" sz="5400"/>
          </a:p>
        </p:txBody>
      </p:sp>
      <p:sp>
        <p:nvSpPr>
          <p:cNvPr id="9221" name="Текстово поле 7"/>
          <p:cNvSpPr txBox="1">
            <a:spLocks noChangeArrowheads="1"/>
          </p:cNvSpPr>
          <p:nvPr/>
        </p:nvSpPr>
        <p:spPr bwMode="auto">
          <a:xfrm>
            <a:off x="1571625" y="4357688"/>
            <a:ext cx="7358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Найден ми даде мед.</a:t>
            </a:r>
          </a:p>
        </p:txBody>
      </p:sp>
      <p:sp>
        <p:nvSpPr>
          <p:cNvPr id="9222" name="Rectangle 12"/>
          <p:cNvSpPr>
            <a:spLocks noChangeArrowheads="1"/>
          </p:cNvSpPr>
          <p:nvPr/>
        </p:nvSpPr>
        <p:spPr bwMode="auto">
          <a:xfrm>
            <a:off x="1571625" y="3071813"/>
            <a:ext cx="7572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 eaLnBrk="0" hangingPunct="0"/>
            <a:r>
              <a:rPr lang="bg-BG" sz="5400">
                <a:cs typeface="Times New Roman" pitchFamily="18" charset="0"/>
              </a:rPr>
              <a:t>Не пий ледена вода!</a:t>
            </a:r>
            <a:endParaRPr lang="bg-BG" sz="5400"/>
          </a:p>
        </p:txBody>
      </p:sp>
      <p:pic>
        <p:nvPicPr>
          <p:cNvPr id="9223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59763">
            <a:off x="533400" y="1774825"/>
            <a:ext cx="12287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авоъгълник 12"/>
          <p:cNvSpPr/>
          <p:nvPr/>
        </p:nvSpPr>
        <p:spPr>
          <a:xfrm>
            <a:off x="2357422" y="142852"/>
            <a:ext cx="4541051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Четем изречения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1785918" y="2071678"/>
            <a:ext cx="5572164" cy="7143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5" name="Правоъгълник 14"/>
          <p:cNvSpPr/>
          <p:nvPr/>
        </p:nvSpPr>
        <p:spPr>
          <a:xfrm>
            <a:off x="1714480" y="3214686"/>
            <a:ext cx="6715172" cy="7143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6" name="Правоъгълник 15"/>
          <p:cNvSpPr/>
          <p:nvPr/>
        </p:nvSpPr>
        <p:spPr>
          <a:xfrm>
            <a:off x="1571604" y="4500570"/>
            <a:ext cx="7000924" cy="7143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7" name="Правоъгълник 16"/>
          <p:cNvSpPr/>
          <p:nvPr/>
        </p:nvSpPr>
        <p:spPr>
          <a:xfrm>
            <a:off x="1071538" y="5715016"/>
            <a:ext cx="8072462" cy="64293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pic>
        <p:nvPicPr>
          <p:cNvPr id="9237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59763">
            <a:off x="461963" y="2846388"/>
            <a:ext cx="12287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59763">
            <a:off x="319088" y="4275138"/>
            <a:ext cx="12287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14" descr="C:\Users\Мери\Desktop\9aab67eae5a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59763">
            <a:off x="-109538" y="5534025"/>
            <a:ext cx="1228726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164306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7523163" y="0"/>
            <a:ext cx="16208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1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авоъгълник 19"/>
          <p:cNvSpPr/>
          <p:nvPr/>
        </p:nvSpPr>
        <p:spPr>
          <a:xfrm>
            <a:off x="1857356" y="0"/>
            <a:ext cx="581736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Съставяме изречение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3" name="Picture 10" descr="C:\Users\Мери\Desktop\elky29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500"/>
            <a:ext cx="914400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иране 13"/>
          <p:cNvGrpSpPr>
            <a:grpSpLocks/>
          </p:cNvGrpSpPr>
          <p:nvPr/>
        </p:nvGrpSpPr>
        <p:grpSpPr bwMode="auto">
          <a:xfrm>
            <a:off x="0" y="4786313"/>
            <a:ext cx="1966913" cy="2071687"/>
            <a:chOff x="0" y="4786313"/>
            <a:chExt cx="1966913" cy="2071687"/>
          </a:xfrm>
        </p:grpSpPr>
        <p:pic>
          <p:nvPicPr>
            <p:cNvPr id="10254" name="Picture 12" descr="C:\Users\Мери\Desktop\БЕ\Нова папка\elshar196 - Копие (2) - Копие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1597922">
              <a:off x="0" y="4786313"/>
              <a:ext cx="1966913" cy="2071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5" name="Текстово поле 12"/>
            <p:cNvSpPr txBox="1">
              <a:spLocks noChangeArrowheads="1"/>
            </p:cNvSpPr>
            <p:nvPr/>
          </p:nvSpPr>
          <p:spPr bwMode="auto">
            <a:xfrm>
              <a:off x="357188" y="5500688"/>
              <a:ext cx="1357312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g-BG" sz="3600"/>
                <a:t>ново</a:t>
              </a:r>
            </a:p>
          </p:txBody>
        </p:sp>
      </p:grpSp>
      <p:grpSp>
        <p:nvGrpSpPr>
          <p:cNvPr id="3" name="Групиране 11"/>
          <p:cNvGrpSpPr>
            <a:grpSpLocks/>
          </p:cNvGrpSpPr>
          <p:nvPr/>
        </p:nvGrpSpPr>
        <p:grpSpPr bwMode="auto">
          <a:xfrm>
            <a:off x="2249488" y="4799013"/>
            <a:ext cx="1822450" cy="2055812"/>
            <a:chOff x="2249488" y="4799013"/>
            <a:chExt cx="1822450" cy="2055812"/>
          </a:xfrm>
        </p:grpSpPr>
        <p:pic>
          <p:nvPicPr>
            <p:cNvPr id="10252" name="Picture 13" descr="C:\Users\Мери\Desktop\БЕ\Нова папка\elshar196 - Копие (3)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1787194">
              <a:off x="2249488" y="4799013"/>
              <a:ext cx="1752600" cy="2055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3" name="Текстово поле 14"/>
            <p:cNvSpPr txBox="1">
              <a:spLocks noChangeArrowheads="1"/>
            </p:cNvSpPr>
            <p:nvPr/>
          </p:nvSpPr>
          <p:spPr bwMode="auto">
            <a:xfrm>
              <a:off x="2500313" y="5500688"/>
              <a:ext cx="1571625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g-BG" sz="3600"/>
                <a:t>Димо</a:t>
              </a:r>
            </a:p>
          </p:txBody>
        </p:sp>
      </p:grpSp>
      <p:grpSp>
        <p:nvGrpSpPr>
          <p:cNvPr id="4" name="Групиране 14"/>
          <p:cNvGrpSpPr>
            <a:grpSpLocks/>
          </p:cNvGrpSpPr>
          <p:nvPr/>
        </p:nvGrpSpPr>
        <p:grpSpPr bwMode="auto">
          <a:xfrm>
            <a:off x="4248150" y="4648200"/>
            <a:ext cx="2109788" cy="2227263"/>
            <a:chOff x="4248150" y="4648200"/>
            <a:chExt cx="2109788" cy="2227263"/>
          </a:xfrm>
        </p:grpSpPr>
        <p:pic>
          <p:nvPicPr>
            <p:cNvPr id="10250" name="Picture 14" descr="C:\Users\Мери\Desktop\БЕ\Нова папка\elshar196 - Копие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-1831789">
              <a:off x="4248150" y="4648200"/>
              <a:ext cx="1992313" cy="2227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1" name="Текстово поле 16"/>
            <p:cNvSpPr txBox="1">
              <a:spLocks noChangeArrowheads="1"/>
            </p:cNvSpPr>
            <p:nvPr/>
          </p:nvSpPr>
          <p:spPr bwMode="auto">
            <a:xfrm>
              <a:off x="4429125" y="5500688"/>
              <a:ext cx="1928813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g-BG" sz="3600"/>
                <a:t>домино.</a:t>
              </a:r>
            </a:p>
          </p:txBody>
        </p:sp>
      </p:grpSp>
      <p:grpSp>
        <p:nvGrpSpPr>
          <p:cNvPr id="5" name="Групиране 12"/>
          <p:cNvGrpSpPr>
            <a:grpSpLocks/>
          </p:cNvGrpSpPr>
          <p:nvPr/>
        </p:nvGrpSpPr>
        <p:grpSpPr bwMode="auto">
          <a:xfrm>
            <a:off x="6489700" y="4716463"/>
            <a:ext cx="2170113" cy="2263775"/>
            <a:chOff x="6489700" y="4716463"/>
            <a:chExt cx="2170113" cy="2263775"/>
          </a:xfrm>
        </p:grpSpPr>
        <p:pic>
          <p:nvPicPr>
            <p:cNvPr id="10248" name="Picture 15" descr="C:\Users\Мери\Desktop\БЕ\Нова папка\elshar196 - Копие (2)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rot="-1706249">
              <a:off x="6489700" y="4716463"/>
              <a:ext cx="2170113" cy="226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9" name="Текстово поле 18"/>
            <p:cNvSpPr txBox="1">
              <a:spLocks noChangeArrowheads="1"/>
            </p:cNvSpPr>
            <p:nvPr/>
          </p:nvSpPr>
          <p:spPr bwMode="auto">
            <a:xfrm>
              <a:off x="7143750" y="5500688"/>
              <a:ext cx="1214438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g-BG" sz="3600"/>
                <a:t>има</a:t>
              </a:r>
            </a:p>
          </p:txBody>
        </p:sp>
      </p:grp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19 -0.16882 C -0.04201 -0.18363 -0.04184 -0.19704 -0.04861 -0.21045 C -0.05017 -0.22063 -0.05365 -0.22641 -0.05608 -0.23635 C -0.05747 -0.24214 -0.05764 -0.24838 -0.05903 -0.25416 C -0.06458 -0.2759 -0.07222 -0.29741 -0.08003 -0.31799 C -0.08299 -0.32562 -0.08247 -0.33441 -0.08594 -0.34181 C -0.08698 -0.34412 -0.08906 -0.34574 -0.09045 -0.34782 C -0.09149 -0.34968 -0.09253 -0.35153 -0.0934 -0.35361 C -0.0974 -0.36286 -0.09792 -0.37303 -0.10243 -0.38159 C -0.10295 -0.38598 -0.10538 -0.40148 -0.10833 -0.40541 C -0.10955 -0.4068 -0.11128 -0.40657 -0.11285 -0.40726 C -0.11736 -0.41327 -0.12135 -0.41374 -0.12483 -0.41929 C -0.12934 -0.42669 -0.13333 -0.43432 -0.13819 -0.44126 C -0.13941 -0.44611 -0.13993 -0.45143 -0.14271 -0.45513 " pathEditMode="relative" ptsTypes="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79 -0.18201 C -0.12708 -0.18802 -0.12969 -0.19103 -0.13472 -0.19496 C -0.1375 -0.2049 -0.14202 -0.20884 -0.14879 -0.21531 C -0.15868 -0.22502 -0.16649 -0.23358 -0.17813 -0.23913 C -0.18976 -0.25324 -0.17639 -0.23867 -0.1875 -0.24676 C -0.20434 -0.25879 -0.19236 -0.2537 -0.20295 -0.25763 C -0.20972 -0.26989 -0.20191 -0.2581 -0.21077 -0.26526 C -0.22222 -0.27452 -0.20851 -0.26781 -0.21997 -0.27243 C -0.22587 -0.27937 -0.23229 -0.28261 -0.23854 -0.28909 C -0.24167 -0.29232 -0.24392 -0.29787 -0.24792 -0.30019 C -0.24983 -0.30134 -0.25208 -0.30227 -0.25399 -0.30389 C -0.26094 -0.30921 -0.26667 -0.3173 -0.27413 -0.32054 C -0.27882 -0.32586 -0.28056 -0.33094 -0.28663 -0.33349 C -0.29202 -0.33835 -0.29827 -0.34274 -0.30365 -0.34829 C -0.3158 -0.36124 -0.3125 -0.36078 -0.32535 -0.36841 C -0.3309 -0.37188 -0.33472 -0.37697 -0.3408 -0.37951 C -0.35174 -0.39177 -0.36441 -0.40241 -0.37656 -0.41258 C -0.38142 -0.41674 -0.39045 -0.42576 -0.39045 -0.42553 C -0.39809 -0.43895 -0.41181 -0.44588 -0.42153 -0.45699 C -0.43073 -0.46785 -0.42222 -0.46184 -0.42917 -0.46624 " pathEditMode="relative" rAng="0" ptsTypes="fffffffffffffffffff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-1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6457E-6 C 0.00763 -0.0148 0.00937 -0.0148 0.02083 -0.02313 C 0.02899 -0.02914 0.03368 -0.03793 0.04184 -0.04394 C 0.04913 -0.04926 0.05816 -0.05227 0.06597 -0.05643 C 0.06753 -0.05851 0.06892 -0.06106 0.07083 -0.06244 C 0.07256 -0.06406 0.07517 -0.06291 0.07708 -0.06476 C 0.07881 -0.06615 0.07881 -0.06938 0.0802 -0.071 C 0.08715 -0.07863 0.0967 -0.08603 0.10434 -0.09182 C 0.1125 -0.09783 0.11805 -0.10777 0.12691 -0.11032 C 0.1368 -0.11679 0.14305 -0.12558 0.15434 -0.12905 C 0.16441 -0.13691 0.16631 -0.13923 0.17847 -0.14154 C 0.1842 -0.14663 0.19774 -0.15195 0.19774 -0.15171 C 0.20572 -0.15911 0.21718 -0.16212 0.22638 -0.16652 C 0.23368 -0.16998 0.23836 -0.17484 0.24583 -0.17692 C 0.25208 -0.18224 0.25625 -0.18849 0.26354 -0.19149 C 0.26458 -0.19288 0.26545 -0.1945 0.26666 -0.19589 C 0.26822 -0.1975 0.27013 -0.1982 0.27152 -0.19982 C 0.27881 -0.2093 0.26996 -0.20421 0.27951 -0.20814 C 0.28663 -0.21485 0.29045 -0.2204 0.29878 -0.22479 C 0.30451 -0.23243 0.31041 -0.23798 0.31805 -0.24145 C 0.32256 -0.25 0.33072 -0.25417 0.3375 -0.26018 C 0.3434 -0.2655 0.3467 -0.27197 0.35364 -0.27475 C 0.35902 -0.28192 0.36545 -0.29001 0.37274 -0.29348 C 0.38055 -0.30088 0.38784 -0.31268 0.39687 -0.31615 C 0.39861 -0.31776 0.40017 -0.31892 0.40173 -0.32031 C 0.40503 -0.32331 0.41128 -0.32886 0.41128 -0.32863 C 0.41649 -0.33927 0.42621 -0.33997 0.43368 -0.34737 C 0.43975 -0.35361 0.44305 -0.35824 0.44982 -0.36425 C 0.45781 -0.37119 0.45538 -0.36494 0.46267 -0.37466 C 0.46406 -0.37627 0.46458 -0.37882 0.46597 -0.3809 C 0.46684 -0.38229 0.46822 -0.38344 0.46927 -0.38483 C 0.47135 -0.39362 0.47204 -0.40148 0.47725 -0.40773 C 0.47829 -0.41281 0.47968 -0.41744 0.48055 -0.42253 C 0.48281 -0.43664 0.48038 -0.43872 0.4901 -0.44334 C 0.49062 -0.44519 0.49079 -0.44727 0.49166 -0.44936 C 0.49253 -0.45097 0.49496 -0.45352 0.49496 -0.45329 " pathEditMode="relative" rAng="0" ptsTypes="fffffffffffffffffffffffffffffffffff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00" y="-2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8.0481E-7 C 0.00851 -0.00625 0.01424 -0.02405 0.02344 -0.02983 C 0.02691 -0.04024 0.03125 -0.04579 0.03698 -0.04995 C 0.04271 -0.06106 0.04913 -0.0747 0.05677 -0.07956 C 0.05955 -0.09528 0.05573 -0.08025 0.06285 -0.08973 C 0.07327 -0.10338 0.05625 -0.09205 0.07049 -0.09968 C 0.07535 -0.11517 0.07986 -0.13044 0.08889 -0.13691 C 0.09028 -0.13946 0.09132 -0.142 0.09271 -0.14431 C 0.09392 -0.14639 0.09531 -0.14732 0.09636 -0.1494 C 0.10139 -0.15796 0.10417 -0.16744 0.10886 -0.17646 C 0.10972 -0.17993 0.11024 -0.1834 0.11129 -0.18663 C 0.11233 -0.1901 0.11406 -0.19288 0.11493 -0.19635 C 0.11563 -0.19866 0.11545 -0.20167 0.11615 -0.20398 C 0.11823 -0.21022 0.12153 -0.21485 0.12361 -0.22132 C 0.12865 -0.23543 0.13229 -0.25116 0.13958 -0.26133 C 0.14167 -0.27798 0.13924 -0.26503 0.14583 -0.28099 C 0.15191 -0.29556 0.15642 -0.31221 0.1632 -0.32563 C 0.16563 -0.3469 0.16198 -0.32678 0.16806 -0.34066 C 0.16962 -0.34459 0.17031 -0.34945 0.17188 -0.35315 C 0.17448 -0.35962 0.18038 -0.37049 0.18038 -0.37026 C 0.18299 -0.38529 0.18611 -0.39616 0.19288 -0.40518 C 0.19479 -0.42114 0.20139 -0.4327 0.20642 -0.44519 C 0.21059 -0.45513 0.20677 -0.45051 0.21146 -0.4549 " pathEditMode="relative" rAng="0" ptsTypes="ffffffffffffffffffffff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-2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E969C9-C237-4A07-B08D-4F09CDBD2FBE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93700" y="1571625"/>
            <a:ext cx="2352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4300" eaLnBrk="0" hangingPunct="0"/>
            <a:r>
              <a:rPr lang="bg-BG" sz="3600" b="1">
                <a:cs typeface="Times New Roman" pitchFamily="18" charset="0"/>
              </a:rPr>
              <a:t>                </a:t>
            </a:r>
            <a:endParaRPr lang="bg-BG" sz="4000"/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428625" y="1857375"/>
            <a:ext cx="871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 eaLnBrk="0" hangingPunct="0"/>
            <a:r>
              <a:rPr lang="bg-BG" sz="360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bg-BG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285750" y="1714500"/>
            <a:ext cx="885825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 eaLnBrk="0" hangingPunct="0"/>
            <a:r>
              <a:rPr lang="bg-BG" sz="4000" b="1">
                <a:cs typeface="Times New Roman" pitchFamily="18" charset="0"/>
              </a:rPr>
              <a:t>               Имен ден</a:t>
            </a:r>
            <a:endParaRPr lang="bg-BG" sz="4000" b="1"/>
          </a:p>
          <a:p>
            <a:pPr indent="114300" eaLnBrk="0" hangingPunct="0"/>
            <a:r>
              <a:rPr lang="bg-BG" sz="4000" b="1">
                <a:cs typeface="Times New Roman" pitchFamily="18" charset="0"/>
              </a:rPr>
              <a:t>    </a:t>
            </a:r>
            <a:r>
              <a:rPr lang="bg-BG" sz="4000">
                <a:cs typeface="Times New Roman" pitchFamily="18" charset="0"/>
              </a:rPr>
              <a:t>Иван има имен ден. Димо му подари домино и дебел пуловер. Диана му даде делфин.</a:t>
            </a:r>
            <a:endParaRPr lang="bg-BG" sz="4000"/>
          </a:p>
          <a:p>
            <a:pPr indent="114300" eaLnBrk="0" hangingPunct="0"/>
            <a:r>
              <a:rPr lang="bg-BG" sz="4000">
                <a:cs typeface="Times New Roman" pitchFamily="18" charset="0"/>
              </a:rPr>
              <a:t>    Иван е доволен.</a:t>
            </a:r>
            <a:endParaRPr lang="bg-BG" sz="4000"/>
          </a:p>
          <a:p>
            <a:pPr indent="114300" eaLnBrk="0" hangingPunct="0"/>
            <a:endParaRPr lang="bg-BG"/>
          </a:p>
        </p:txBody>
      </p:sp>
      <p:pic>
        <p:nvPicPr>
          <p:cNvPr id="11270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2286000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6861175" y="0"/>
            <a:ext cx="2282825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6929438" y="4575175"/>
            <a:ext cx="22145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25" descr="C:\Users\Мери\Desktop\679c27eb50cd.png"/>
          <p:cNvPicPr>
            <a:picLocks noChangeAspect="1" noChangeArrowheads="1"/>
          </p:cNvPicPr>
          <p:nvPr/>
        </p:nvPicPr>
        <p:blipFill>
          <a:blip r:embed="rId6">
            <a:lum bright="-10000" contrast="20000"/>
          </a:blip>
          <a:srcRect/>
          <a:stretch>
            <a:fillRect/>
          </a:stretch>
        </p:blipFill>
        <p:spPr bwMode="auto">
          <a:xfrm>
            <a:off x="-33338" y="4610100"/>
            <a:ext cx="22812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авоъгълник 10"/>
          <p:cNvSpPr/>
          <p:nvPr/>
        </p:nvSpPr>
        <p:spPr>
          <a:xfrm>
            <a:off x="857224" y="2357430"/>
            <a:ext cx="5072062" cy="7143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2" name="Правоъгълник 11"/>
          <p:cNvSpPr/>
          <p:nvPr/>
        </p:nvSpPr>
        <p:spPr>
          <a:xfrm>
            <a:off x="214282" y="3071810"/>
            <a:ext cx="8358187" cy="64293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214282" y="3714752"/>
            <a:ext cx="6411913" cy="64294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4" name="Правоъгълник 13"/>
          <p:cNvSpPr/>
          <p:nvPr/>
        </p:nvSpPr>
        <p:spPr>
          <a:xfrm>
            <a:off x="928662" y="4357694"/>
            <a:ext cx="4286280" cy="71913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5" name="Правоъгълник 14"/>
          <p:cNvSpPr/>
          <p:nvPr/>
        </p:nvSpPr>
        <p:spPr>
          <a:xfrm>
            <a:off x="2571736" y="1714488"/>
            <a:ext cx="2571750" cy="64293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6" name="Правоъгълник 15"/>
          <p:cNvSpPr/>
          <p:nvPr/>
        </p:nvSpPr>
        <p:spPr>
          <a:xfrm>
            <a:off x="5857884" y="2357430"/>
            <a:ext cx="2714625" cy="7143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/>
          </a:p>
        </p:txBody>
      </p:sp>
      <p:sp>
        <p:nvSpPr>
          <p:cNvPr id="17" name="Правоъгълник 16"/>
          <p:cNvSpPr/>
          <p:nvPr/>
        </p:nvSpPr>
        <p:spPr>
          <a:xfrm>
            <a:off x="2285984" y="0"/>
            <a:ext cx="371477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Четем текст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1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1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1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1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Мери\Desktop\558811fb0f6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2857488" y="1500174"/>
            <a:ext cx="4071966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БРАВО!</a:t>
            </a:r>
            <a:endParaRPr lang="bg-BG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4071934" y="3571876"/>
            <a:ext cx="1198903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песен</a:t>
            </a:r>
          </a:p>
        </p:txBody>
      </p:sp>
      <p:pic>
        <p:nvPicPr>
          <p:cNvPr id="6" name="Весела Коледа.wmv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929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ONLINEALLOWACCESS" val="1"/>
  <p:tag name="ISPRINGONLINEUPLOADPRESENTATION" val="1"/>
  <p:tag name="ISPRINGONLINEALLOWDOWNLOAD" val="1"/>
  <p:tag name="ISPRINGONLINETOPIC" val="Education"/>
  <p:tag name="ISPRINGONLINELANG" val="bg"/>
</p:tagLst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</TotalTime>
  <Words>152</Words>
  <Application>Microsoft Office PowerPoint</Application>
  <PresentationFormat>Презентация на цял екран (4:3)</PresentationFormat>
  <Paragraphs>86</Paragraphs>
  <Slides>11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и буква Дд</dc:title>
  <dc:creator>Мери</dc:creator>
  <dc:description>http://aida.ucoz.ru</dc:description>
  <cp:lastModifiedBy>User</cp:lastModifiedBy>
  <cp:revision>85</cp:revision>
  <dcterms:created xsi:type="dcterms:W3CDTF">2012-12-01T14:09:14Z</dcterms:created>
  <dcterms:modified xsi:type="dcterms:W3CDTF">2013-01-09T01:21:48Z</dcterms:modified>
</cp:coreProperties>
</file>