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74" r:id="rId5"/>
    <p:sldId id="267" r:id="rId6"/>
    <p:sldId id="257" r:id="rId7"/>
    <p:sldId id="259" r:id="rId8"/>
    <p:sldId id="260" r:id="rId9"/>
    <p:sldId id="268" r:id="rId10"/>
    <p:sldId id="271" r:id="rId11"/>
    <p:sldId id="263" r:id="rId12"/>
    <p:sldId id="269" r:id="rId13"/>
    <p:sldId id="262" r:id="rId14"/>
    <p:sldId id="264" r:id="rId15"/>
    <p:sldId id="270" r:id="rId16"/>
    <p:sldId id="265" r:id="rId17"/>
    <p:sldId id="266" r:id="rId18"/>
    <p:sldId id="272" r:id="rId19"/>
    <p:sldId id="275" r:id="rId20"/>
    <p:sldId id="276" r:id="rId21"/>
    <p:sldId id="273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419D2-83D4-47B5-B33E-91258B760A45}" type="datetimeFigureOut">
              <a:rPr lang="bg-BG" smtClean="0"/>
              <a:pPr/>
              <a:t>15.6.2015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4E5A8-A64F-49B3-8470-93F52500A8FC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Χαρουμενες φατσουλες στο νηπιαγωγειο: ΣΥΝΕΠΙΒΑΤΗΣ ΚΑΙ ΠΕΖΟΣ .."/>
          <p:cNvPicPr/>
          <p:nvPr/>
        </p:nvPicPr>
        <p:blipFill>
          <a:blip r:embed="rId2" cstate="print"/>
          <a:srcRect l="35088" t="56094" r="6140" b="5000"/>
          <a:stretch>
            <a:fillRect/>
          </a:stretch>
        </p:blipFill>
        <p:spPr bwMode="auto">
          <a:xfrm>
            <a:off x="323528" y="1889448"/>
            <a:ext cx="609404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4427984" y="3645024"/>
            <a:ext cx="2088232" cy="273630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7" name="Picture 6" descr="Infantil al aula: Educación via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653136"/>
            <a:ext cx="721995" cy="71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nfantil al aula: Educación vial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861048"/>
            <a:ext cx="7200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nfantil al aul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5517232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ular Callout 10"/>
          <p:cNvSpPr/>
          <p:nvPr/>
        </p:nvSpPr>
        <p:spPr>
          <a:xfrm>
            <a:off x="1331640" y="188640"/>
            <a:ext cx="2664296" cy="1224136"/>
          </a:xfrm>
          <a:prstGeom prst="wedgeRectCallout">
            <a:avLst>
              <a:gd name="adj1" fmla="val -22336"/>
              <a:gd name="adj2" fmla="val 985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g-BG" dirty="0" smtClean="0"/>
              <a:t>Здравейте аз съм Доналд и</a:t>
            </a:r>
          </a:p>
          <a:p>
            <a:r>
              <a:rPr lang="bg-BG" dirty="0" smtClean="0"/>
              <a:t>днес  ще ви разкажа за ......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ymles voor kleuters, thema verkeer en vervoer 1, kleuteridee.nl"/>
          <p:cNvPicPr/>
          <p:nvPr/>
        </p:nvPicPr>
        <p:blipFill>
          <a:blip r:embed="rId2" cstate="print"/>
          <a:srcRect l="9000" t="17333" r="6000" b="12333"/>
          <a:stretch>
            <a:fillRect/>
          </a:stretch>
        </p:blipFill>
        <p:spPr bwMode="auto">
          <a:xfrm>
            <a:off x="251520" y="188640"/>
            <a:ext cx="24288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59832" y="548680"/>
            <a:ext cx="1798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ЗА МОЯТА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3923928" y="1484784"/>
            <a:ext cx="3405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dirty="0" smtClean="0">
                <a:solidFill>
                  <a:srgbClr val="00B050"/>
                </a:solidFill>
              </a:rPr>
              <a:t>БЕЗОПАСНОСТ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9" name="TextBox 8"/>
          <p:cNvSpPr txBox="1"/>
          <p:nvPr/>
        </p:nvSpPr>
        <p:spPr>
          <a:xfrm>
            <a:off x="4932040" y="2564904"/>
            <a:ext cx="2090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FFC000"/>
                </a:solidFill>
              </a:rPr>
              <a:t>НА УЛИЦАТА</a:t>
            </a:r>
            <a:endParaRPr lang="bg-BG" sz="2800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3645024"/>
            <a:ext cx="6187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/>
              <a:t>И МОЯ ПРИЯТЕЛ ГОСПОДИН СВЕТОФАР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effiekyr.files.wordpress.com/2011/05/magical_images_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08720"/>
            <a:ext cx="604867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lowchart: Terminator 2"/>
          <p:cNvSpPr/>
          <p:nvPr/>
        </p:nvSpPr>
        <p:spPr>
          <a:xfrm rot="16200000">
            <a:off x="2051720" y="3284984"/>
            <a:ext cx="576064" cy="288032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76672"/>
            <a:ext cx="4403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От кои две думи</a:t>
            </a:r>
          </a:p>
          <a:p>
            <a:r>
              <a:rPr lang="bg-BG" sz="2400" dirty="0" smtClean="0"/>
              <a:t> е образувана думата</a:t>
            </a:r>
            <a:r>
              <a:rPr lang="bg-BG" sz="2400" dirty="0" smtClean="0">
                <a:solidFill>
                  <a:srgbClr val="FF0000"/>
                </a:solidFill>
              </a:rPr>
              <a:t> светофар</a:t>
            </a:r>
            <a:r>
              <a:rPr lang="bg-BG" sz="2400" dirty="0" smtClean="0"/>
              <a:t>?</a:t>
            </a:r>
            <a:endParaRPr lang="bg-BG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988840"/>
            <a:ext cx="53455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dirty="0" smtClean="0"/>
              <a:t>Думата </a:t>
            </a:r>
            <a:r>
              <a:rPr lang="bg-BG" sz="7200" dirty="0" smtClean="0">
                <a:solidFill>
                  <a:srgbClr val="FF0000"/>
                </a:solidFill>
              </a:rPr>
              <a:t>светофар</a:t>
            </a:r>
            <a:endParaRPr lang="bg-BG" sz="7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852936"/>
            <a:ext cx="4837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dirty="0" smtClean="0"/>
              <a:t>е образувана от думите</a:t>
            </a:r>
            <a:endParaRPr lang="bg-B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3717032"/>
            <a:ext cx="23307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7200" dirty="0" smtClean="0">
                <a:solidFill>
                  <a:srgbClr val="FF0000"/>
                </a:solidFill>
              </a:rPr>
              <a:t>свети</a:t>
            </a:r>
            <a:endParaRPr lang="bg-BG" sz="7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4365104"/>
            <a:ext cx="489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smtClean="0"/>
              <a:t>и</a:t>
            </a:r>
            <a:endParaRPr lang="bg-BG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5076056" y="3717032"/>
            <a:ext cx="1688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7200" dirty="0" smtClean="0">
                <a:solidFill>
                  <a:srgbClr val="FF0000"/>
                </a:solidFill>
              </a:rPr>
              <a:t>фар</a:t>
            </a:r>
            <a:endParaRPr lang="bg-BG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60648"/>
            <a:ext cx="585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9600" dirty="0" smtClean="0">
                <a:solidFill>
                  <a:srgbClr val="FF0000"/>
                </a:solidFill>
              </a:rPr>
              <a:t>!</a:t>
            </a:r>
            <a:endParaRPr lang="bg-BG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47667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188640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ВНИМАНИЕ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836712"/>
            <a:ext cx="7536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КОГАТО СМЕ НА ПЪТЯ ПРЕДИ ДА ПРЕСЕЧЕМ УЛИЦАТА ПЪРВО ТРЯБВА ДА СЕ </a:t>
            </a:r>
            <a:endParaRPr lang="bg-BG" dirty="0"/>
          </a:p>
        </p:txBody>
      </p:sp>
      <p:pic>
        <p:nvPicPr>
          <p:cNvPr id="10" name="Picture 9" descr="....5ο Νηπιαγωγείο Σερρών....: Κυκλοφοριακή αγωγή!"/>
          <p:cNvPicPr/>
          <p:nvPr/>
        </p:nvPicPr>
        <p:blipFill>
          <a:blip r:embed="rId2" cstate="print"/>
          <a:srcRect l="5000" t="34746" r="77500" b="45763"/>
          <a:stretch>
            <a:fillRect/>
          </a:stretch>
        </p:blipFill>
        <p:spPr bwMode="auto">
          <a:xfrm>
            <a:off x="395536" y="1916832"/>
            <a:ext cx="172819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411760" y="1988840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ОСЛУШАМЕ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13" name="Picture 12" descr="....5ο Νηπιαγωγείο Σερρών....: Κυκλοφοριακή αγωγή!"/>
          <p:cNvPicPr/>
          <p:nvPr/>
        </p:nvPicPr>
        <p:blipFill>
          <a:blip r:embed="rId2" cstate="print"/>
          <a:srcRect l="4500" t="54802" r="75500" b="27401"/>
          <a:stretch>
            <a:fillRect/>
          </a:stretch>
        </p:blipFill>
        <p:spPr bwMode="auto">
          <a:xfrm>
            <a:off x="4283968" y="1988840"/>
            <a:ext cx="17281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372200" y="2060848"/>
            <a:ext cx="126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ОГЛЕДАМЕ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60" y="3789040"/>
            <a:ext cx="585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9600" dirty="0" smtClean="0">
                <a:solidFill>
                  <a:srgbClr val="FF0000"/>
                </a:solidFill>
              </a:rPr>
              <a:t>!</a:t>
            </a:r>
            <a:endParaRPr lang="bg-BG" sz="9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7624" y="4797152"/>
            <a:ext cx="4749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И СЛЕД ТОВА ДА ПРЕМИНЕМ, ПРЕСЕЧЕМ ПЪТЯ</a:t>
            </a:r>
            <a:endParaRPr lang="bg-BG" dirty="0"/>
          </a:p>
        </p:txBody>
      </p:sp>
      <p:pic>
        <p:nvPicPr>
          <p:cNvPr id="17" name="Picture 16" descr="....5ο Νηπιαγωγείο Σερρών....: Κυκλοφοριακή αγωγή!"/>
          <p:cNvPicPr/>
          <p:nvPr/>
        </p:nvPicPr>
        <p:blipFill>
          <a:blip r:embed="rId2" cstate="print"/>
          <a:srcRect l="7750" t="72599" r="78750" b="5367"/>
          <a:stretch>
            <a:fillRect/>
          </a:stretch>
        </p:blipFill>
        <p:spPr bwMode="auto">
          <a:xfrm>
            <a:off x="-1908720" y="4489243"/>
            <a:ext cx="1584176" cy="236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6185E-6 L 0.99219 -0.00185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48680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КАКВИ 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548680"/>
            <a:ext cx="2331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ПРЕВОЗНИ СРЕДСТВА 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3779912" y="548680"/>
            <a:ext cx="247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МОЖЕМ  ДА СРЕЩНЕМ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6444208" y="548680"/>
            <a:ext cx="1023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НА ПЪТЯ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9" name="Picture 8" descr="dreamskindergarten Το νηπιαγωγείο που ονειρεύομαι !: Πίνακες αναφοράς με τα μεταφορικά μέσα στο νηπιαγωγείο"/>
          <p:cNvPicPr/>
          <p:nvPr/>
        </p:nvPicPr>
        <p:blipFill>
          <a:blip r:embed="rId2" cstate="print"/>
          <a:srcRect l="2000" t="11661" r="66750" b="58657"/>
          <a:stretch>
            <a:fillRect/>
          </a:stretch>
        </p:blipFill>
        <p:spPr bwMode="auto">
          <a:xfrm>
            <a:off x="611560" y="1484784"/>
            <a:ext cx="129614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dreamskindergarten Το νηπιαγωγείο που ονειρεύομαι !: Πίνακες αναφοράς με τα μεταφορικά μέσα στο νηπιαγωγείο"/>
          <p:cNvPicPr/>
          <p:nvPr/>
        </p:nvPicPr>
        <p:blipFill>
          <a:blip r:embed="rId2" cstate="print"/>
          <a:srcRect l="64750" t="10954" r="3750" b="60071"/>
          <a:stretch>
            <a:fillRect/>
          </a:stretch>
        </p:blipFill>
        <p:spPr bwMode="auto">
          <a:xfrm>
            <a:off x="3563889" y="2924944"/>
            <a:ext cx="1296144" cy="89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dreamskindergarten Το νηπιαγωγείο που ονειρεύομαι !: Πίνακες αναφοράς με τα μεταφορικά μέσα στο νηπιαγωγείο"/>
          <p:cNvPicPr/>
          <p:nvPr/>
        </p:nvPicPr>
        <p:blipFill>
          <a:blip r:embed="rId2" cstate="print"/>
          <a:srcRect l="34250" t="51237" r="35000" b="20495"/>
          <a:stretch>
            <a:fillRect/>
          </a:stretch>
        </p:blipFill>
        <p:spPr bwMode="auto">
          <a:xfrm>
            <a:off x="7740352" y="1412776"/>
            <a:ext cx="1171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dreamskindergarten Το νηπιαγωγείο που ονειρεύομαι !: Πίνακες αναφοράς με τα μεταφορικά μέσα στο νηπιαγωγείο"/>
          <p:cNvPicPr/>
          <p:nvPr/>
        </p:nvPicPr>
        <p:blipFill>
          <a:blip r:embed="rId2" cstate="print"/>
          <a:srcRect l="33250" t="10601" r="35500" b="58657"/>
          <a:stretch>
            <a:fillRect/>
          </a:stretch>
        </p:blipFill>
        <p:spPr bwMode="auto">
          <a:xfrm>
            <a:off x="4860032" y="4221088"/>
            <a:ext cx="11906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sxolikes...ataxies: ΤΑ ΜΕΣΑ ΜΕΤΑΦΟΡΑΣ"/>
          <p:cNvPicPr/>
          <p:nvPr/>
        </p:nvPicPr>
        <p:blipFill>
          <a:blip r:embed="rId3" cstate="print"/>
          <a:srcRect l="67474" t="7000" r="1196" b="71750"/>
          <a:stretch>
            <a:fillRect/>
          </a:stretch>
        </p:blipFill>
        <p:spPr bwMode="auto">
          <a:xfrm>
            <a:off x="4716016" y="4941168"/>
            <a:ext cx="1440160" cy="145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sxolikes...ataxies: ΤΑ ΜΕΣΑ ΜΕΤΑΦΟΡΑΣ"/>
          <p:cNvPicPr/>
          <p:nvPr/>
        </p:nvPicPr>
        <p:blipFill>
          <a:blip r:embed="rId3" cstate="print"/>
          <a:srcRect l="35986" t="72750" r="34602" b="9000"/>
          <a:stretch>
            <a:fillRect/>
          </a:stretch>
        </p:blipFill>
        <p:spPr bwMode="auto">
          <a:xfrm>
            <a:off x="2411760" y="4077072"/>
            <a:ext cx="1385689" cy="1271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Preschool Printables: Freebie"/>
          <p:cNvPicPr/>
          <p:nvPr/>
        </p:nvPicPr>
        <p:blipFill>
          <a:blip r:embed="rId4" cstate="print"/>
          <a:srcRect l="66250" t="31250" r="13333" b="55937"/>
          <a:stretch>
            <a:fillRect/>
          </a:stretch>
        </p:blipFill>
        <p:spPr bwMode="auto">
          <a:xfrm>
            <a:off x="5724128" y="980728"/>
            <a:ext cx="10801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827584" y="6334780"/>
            <a:ext cx="7255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/>
              <a:t>СЕЩАТЕ ЛИ СЕ ЗА ДРУГИ ПРЕВОЗНИ СРЕДСТВА</a:t>
            </a:r>
            <a:endParaRPr lang="bg-BG" sz="2800" dirty="0"/>
          </a:p>
        </p:txBody>
      </p:sp>
      <p:pic>
        <p:nvPicPr>
          <p:cNvPr id="18" name="Picture 17" descr="sxolikes...ataxies: ΤΑ ΜΕΣΑ ΜΕΤΑΦΟΡΑΣ"/>
          <p:cNvPicPr/>
          <p:nvPr/>
        </p:nvPicPr>
        <p:blipFill>
          <a:blip r:embed="rId3" cstate="print"/>
          <a:srcRect l="66782" t="77500" r="2076" b="9750"/>
          <a:stretch>
            <a:fillRect/>
          </a:stretch>
        </p:blipFill>
        <p:spPr bwMode="auto">
          <a:xfrm>
            <a:off x="9324528" y="5373216"/>
            <a:ext cx="1294279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5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69653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НЕКА ВИ ЗАПОЗНАЯ С ЕДИН ВАЖЕН ГОСПОДИН </a:t>
            </a:r>
            <a:r>
              <a:rPr lang="bg-BG" sz="2800" dirty="0" smtClean="0"/>
              <a:t>,</a:t>
            </a:r>
          </a:p>
          <a:p>
            <a:r>
              <a:rPr lang="bg-BG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КОЙТО ИМА ТРИ СИГНАЛНИ </a:t>
            </a:r>
          </a:p>
          <a:p>
            <a:r>
              <a:rPr lang="bg-BG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КРЪГЧЕТА , КОИТО ТРЯБВА ДА ГЛЕДАМЕ </a:t>
            </a:r>
          </a:p>
          <a:p>
            <a:r>
              <a:rPr lang="bg-BG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ПРЕДИ ДА ПРЕСЕЧЕМ ПЪТЯ</a:t>
            </a:r>
            <a:endParaRPr lang="bg-BG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184 0.02082 0.08368 0.04163 0.0908 0.07586 C 0.09792 0.11009 0.03889 0.176 0.04306 0.20491 C 0.04722 0.23382 0.10504 0.2581 0.11545 0.25 C 0.12569 0.24191 0.10504 0.17438 0.10469 0.15565 C 0.10417 0.13691 0.11111 0.14015 0.11233 0.13715 " pathEditMode="relative" ptsTypes="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620688"/>
            <a:ext cx="4117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smtClean="0"/>
              <a:t>КАКВО  Е ТОВА</a:t>
            </a:r>
            <a:r>
              <a:rPr lang="bg-BG" sz="4400" dirty="0" smtClean="0">
                <a:solidFill>
                  <a:srgbClr val="FF0000"/>
                </a:solidFill>
              </a:rPr>
              <a:t> ?</a:t>
            </a:r>
            <a:endParaRPr lang="bg-BG" sz="4400" dirty="0">
              <a:solidFill>
                <a:srgbClr val="FF0000"/>
              </a:solidFill>
            </a:endParaRPr>
          </a:p>
        </p:txBody>
      </p:sp>
      <p:pic>
        <p:nvPicPr>
          <p:cNvPr id="5" name="Picture 4" descr="Яндекс.Фотк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692696"/>
            <a:ext cx="229847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59632" y="5373216"/>
            <a:ext cx="5533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C000"/>
                </a:solidFill>
              </a:rPr>
              <a:t>С</a:t>
            </a:r>
            <a:endParaRPr lang="bg-BG" sz="5400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5373216"/>
            <a:ext cx="5613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00B050"/>
                </a:solidFill>
              </a:rPr>
              <a:t>В</a:t>
            </a:r>
            <a:endParaRPr lang="bg-BG" sz="54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5373216"/>
            <a:ext cx="522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C000"/>
                </a:solidFill>
              </a:rPr>
              <a:t>Е</a:t>
            </a:r>
            <a:endParaRPr lang="bg-BG" sz="5400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373216"/>
            <a:ext cx="522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0000"/>
                </a:solidFill>
              </a:rPr>
              <a:t>Т</a:t>
            </a:r>
            <a:endParaRPr lang="bg-BG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373216"/>
            <a:ext cx="643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00B050"/>
                </a:solidFill>
              </a:rPr>
              <a:t>О</a:t>
            </a:r>
            <a:endParaRPr lang="bg-BG" sz="54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5373216"/>
            <a:ext cx="6671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0000"/>
                </a:solidFill>
              </a:rPr>
              <a:t>Ф</a:t>
            </a:r>
            <a:endParaRPr lang="bg-BG" sz="5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5373216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C000"/>
                </a:solidFill>
              </a:rPr>
              <a:t>А</a:t>
            </a:r>
            <a:endParaRPr lang="bg-BG" sz="5400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952" y="5373216"/>
            <a:ext cx="54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00B050"/>
                </a:solidFill>
              </a:rPr>
              <a:t>Р</a:t>
            </a:r>
            <a:endParaRPr lang="bg-BG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76 0.03723 -0.15521 0.07447 -0.16007 0.10245 C -0.16493 0.13043 -0.02951 0.13598 -0.02934 0.16813 C -0.02916 0.20028 -0.17361 0.26943 -0.1585 0.2951 C -0.1434 0.32077 0.02483 0.3173 0.06146 0.32169 " pathEditMode="relative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6048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/>
              <a:t>Да  помогнем на Доналд като </a:t>
            </a:r>
          </a:p>
          <a:p>
            <a:r>
              <a:rPr lang="bg-BG" sz="3200" dirty="0" smtClean="0"/>
              <a:t> запишем буквите в празните квадрати , които са на листа</a:t>
            </a:r>
            <a:r>
              <a:rPr lang="bg-BG" sz="3200" dirty="0" smtClean="0">
                <a:solidFill>
                  <a:srgbClr val="FF0000"/>
                </a:solidFill>
              </a:rPr>
              <a:t>!</a:t>
            </a:r>
            <a:endParaRPr lang="bg-BG" sz="3200" dirty="0">
              <a:solidFill>
                <a:srgbClr val="FF0000"/>
              </a:solidFill>
            </a:endParaRPr>
          </a:p>
        </p:txBody>
      </p:sp>
      <p:pic>
        <p:nvPicPr>
          <p:cNvPr id="6" name="Picture 5" descr="Χαρουμενες φατσουλες στο νηπιαγωγειο: ΣΥΝΕΠΙΒΑΤΗΣ ΚΑΙ ΠΕΖΟΣ .."/>
          <p:cNvPicPr/>
          <p:nvPr/>
        </p:nvPicPr>
        <p:blipFill>
          <a:blip r:embed="rId2" cstate="print"/>
          <a:srcRect l="4605" t="52812" r="74965" b="21094"/>
          <a:stretch>
            <a:fillRect/>
          </a:stretch>
        </p:blipFill>
        <p:spPr bwMode="auto">
          <a:xfrm>
            <a:off x="6300192" y="0"/>
            <a:ext cx="1584176" cy="2405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ontractions- Student Themed Center Game! Common Core: L.2.2c This contraction resource includes: * Eighteen contraction cards in color with eighteen matching answer cards. * Colorful center cover * Literacy center sign * Teacher directions * Student directions * Self - Checking Answer Key SEAT WORK DOESN'T HAVE TO BE BORING! #TPT $Paid"/>
          <p:cNvPicPr/>
          <p:nvPr/>
        </p:nvPicPr>
        <p:blipFill>
          <a:blip r:embed="rId3" cstate="print"/>
          <a:srcRect l="55372" t="34161" r="6777" b="55220"/>
          <a:stretch>
            <a:fillRect/>
          </a:stretch>
        </p:blipFill>
        <p:spPr bwMode="auto">
          <a:xfrm>
            <a:off x="2123729" y="2857500"/>
            <a:ext cx="3538884" cy="251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404664"/>
            <a:ext cx="81018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dirty="0" smtClean="0"/>
              <a:t>Като част на речта думата светофар е: </a:t>
            </a:r>
          </a:p>
          <a:p>
            <a:r>
              <a:rPr lang="bg-BG" sz="3600" dirty="0" smtClean="0"/>
              <a:t>съществително име и назовава предмет</a:t>
            </a:r>
          </a:p>
          <a:p>
            <a:r>
              <a:rPr lang="bg-BG" sz="3600" dirty="0" smtClean="0"/>
              <a:t>Отговаря на въпроса-  Какво е това ?</a:t>
            </a:r>
          </a:p>
          <a:p>
            <a:r>
              <a:rPr lang="bg-BG" sz="3600" dirty="0" smtClean="0"/>
              <a:t>                                          Това е светофар .</a:t>
            </a:r>
            <a:endParaRPr lang="bg-BG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620688"/>
            <a:ext cx="48493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dirty="0" smtClean="0"/>
              <a:t> Да изговорим думата светофар на срички </a:t>
            </a:r>
          </a:p>
          <a:p>
            <a:r>
              <a:rPr lang="bg-BG" sz="2000" dirty="0" smtClean="0"/>
              <a:t>като пляскаме</a:t>
            </a:r>
            <a:r>
              <a:rPr lang="bg-BG" sz="2000" dirty="0" smtClean="0">
                <a:solidFill>
                  <a:srgbClr val="FF0000"/>
                </a:solidFill>
              </a:rPr>
              <a:t>!</a:t>
            </a:r>
            <a:endParaRPr lang="bg-BG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4293096"/>
            <a:ext cx="13115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0000"/>
                </a:solidFill>
              </a:rPr>
              <a:t>све</a:t>
            </a:r>
            <a:r>
              <a:rPr lang="bg-BG" sz="5400" dirty="0" smtClean="0"/>
              <a:t> </a:t>
            </a:r>
            <a:endParaRPr lang="bg-BG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4293096"/>
            <a:ext cx="8100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FFC000"/>
                </a:solidFill>
              </a:rPr>
              <a:t>то</a:t>
            </a:r>
            <a:endParaRPr lang="bg-BG" sz="5400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4293096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dirty="0" smtClean="0">
                <a:solidFill>
                  <a:srgbClr val="00B050"/>
                </a:solidFill>
              </a:rPr>
              <a:t>фар</a:t>
            </a:r>
            <a:endParaRPr lang="bg-BG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764704"/>
            <a:ext cx="75185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FF0000"/>
                </a:solidFill>
              </a:rPr>
              <a:t>Да запишем сричките в празните кръгчета над червената линия !</a:t>
            </a:r>
            <a:endParaRPr lang="bg-BG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Το νέο νηπιαγωγείο που ονειρεύομαι : Φύλλα εργασίας με φωτεινούς σηματοδότες"/>
          <p:cNvPicPr/>
          <p:nvPr/>
        </p:nvPicPr>
        <p:blipFill>
          <a:blip r:embed="rId2" cstate="print"/>
          <a:srcRect l="13751" t="10231" r="37500" b="21720"/>
          <a:stretch>
            <a:fillRect/>
          </a:stretch>
        </p:blipFill>
        <p:spPr bwMode="auto">
          <a:xfrm>
            <a:off x="323528" y="836712"/>
            <a:ext cx="280831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scontent-fra3-1.xx.fbcdn.net/hphotos-xfa1/v/t34.0-12/11421455_832388326845845_1802742943_n.jpg?oh=59a49368b2e4a0c8be1ebe48e2c25366&amp;oe=557CFD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556792"/>
            <a:ext cx="4572000" cy="44767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404664"/>
            <a:ext cx="7342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ПАЛЯЧО ИМА ПЕТ ЦВЕТНИ ТОПКИ , А КОИ СА ЦВЕТОВЕТЕ НА  СВЕТОФАРА</a:t>
            </a:r>
            <a:endParaRPr lang="bg-BG" dirty="0"/>
          </a:p>
        </p:txBody>
      </p:sp>
      <p:pic>
        <p:nvPicPr>
          <p:cNvPr id="6" name="Picture 5" descr="Infantil al aula: Educación vial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844824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nfantil al aula: Educación vial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996952"/>
            <a:ext cx="1224136" cy="11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nfantil al aul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340768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092280" y="5517232"/>
            <a:ext cx="1418456" cy="4320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Oval 9"/>
          <p:cNvSpPr/>
          <p:nvPr/>
        </p:nvSpPr>
        <p:spPr>
          <a:xfrm>
            <a:off x="7308304" y="3140968"/>
            <a:ext cx="1080120" cy="10081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25 0.04741 L -0.61406 -0.0679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84 0.04255 L -0.31094 0.0212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4 0.02636 L -0.48039 0.5087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" y="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Яндекс.Фотк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229847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07704" y="332656"/>
            <a:ext cx="59334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КОГАТО СВЕТНЕ ЧЕРВЕНО ТРЯБВА ДА СТОИМ НА ТРОТОАРА</a:t>
            </a:r>
          </a:p>
          <a:p>
            <a:r>
              <a:rPr lang="bg-BG" dirty="0" smtClean="0"/>
              <a:t>И ОЗНАЧАВА </a:t>
            </a:r>
            <a:r>
              <a:rPr lang="bg-BG" sz="2800" dirty="0" smtClean="0">
                <a:solidFill>
                  <a:srgbClr val="FF0000"/>
                </a:solidFill>
              </a:rPr>
              <a:t>СПРИ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7" name="Picture 6" descr="Infantil al aula: Educación via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0" y="1844824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483768" y="2564904"/>
            <a:ext cx="5676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КОГАТО СВЕТНЕ ЖЪЛТО ОЗНАЧАВА </a:t>
            </a:r>
            <a:r>
              <a:rPr lang="bg-BG" sz="2800" dirty="0" smtClean="0">
                <a:solidFill>
                  <a:srgbClr val="FFFF00"/>
                </a:solidFill>
              </a:rPr>
              <a:t>ПРИГОТВИ СЕ</a:t>
            </a:r>
            <a:endParaRPr lang="bg-BG" sz="2800" dirty="0">
              <a:solidFill>
                <a:srgbClr val="FFFF00"/>
              </a:solidFill>
            </a:endParaRPr>
          </a:p>
        </p:txBody>
      </p:sp>
      <p:pic>
        <p:nvPicPr>
          <p:cNvPr id="9" name="Picture 8" descr="Infantil al aula: Educación vial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0" y="3212976"/>
            <a:ext cx="1224136" cy="11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979712" y="4077072"/>
            <a:ext cx="4851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КОГАТО СВЕТНЕ ЗЕЛЕНО ОЗНАЧАВА </a:t>
            </a:r>
            <a:r>
              <a:rPr lang="bg-BG" sz="2800" dirty="0" smtClean="0">
                <a:solidFill>
                  <a:srgbClr val="00B050"/>
                </a:solidFill>
              </a:rPr>
              <a:t>ТРЪГНИ</a:t>
            </a:r>
            <a:endParaRPr lang="bg-BG" sz="2800" dirty="0">
              <a:solidFill>
                <a:srgbClr val="00B050"/>
              </a:solidFill>
            </a:endParaRPr>
          </a:p>
        </p:txBody>
      </p:sp>
      <p:pic>
        <p:nvPicPr>
          <p:cNvPr id="12" name="Picture 11" descr="Infantil al aul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0" y="4581128"/>
            <a:ext cx="115212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46821E-6 L -0.58281 -0.115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" y="-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29 0.0215 L -0.36615 -0.0205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25 0.01595 L -0.42135 -0.0050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836712"/>
            <a:ext cx="4825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Да оцветим светофара върху </a:t>
            </a:r>
            <a:r>
              <a:rPr lang="bg-BG" sz="2400" dirty="0" smtClean="0"/>
              <a:t>листа</a:t>
            </a:r>
            <a:endParaRPr lang="bg-BG" dirty="0"/>
          </a:p>
        </p:txBody>
      </p:sp>
      <p:pic>
        <p:nvPicPr>
          <p:cNvPr id="3" name="Picture 2" descr="Infantil al aul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124074"/>
            <a:ext cx="3312367" cy="375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oplich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916832"/>
            <a:ext cx="2159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43608" y="404664"/>
            <a:ext cx="3666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 ДА ПРОВЕРИМ КАКВО НАУЧИХМЕ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0" y="836712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НА ЧЕРВЕНО 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764704"/>
            <a:ext cx="1015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СПРИ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340768"/>
            <a:ext cx="1237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НА ЖЪЛТО</a:t>
            </a:r>
            <a:endParaRPr lang="bg-BG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134076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СЕ</a:t>
            </a:r>
            <a:endParaRPr lang="bg-BG" dirty="0"/>
          </a:p>
        </p:txBody>
      </p:sp>
      <p:sp>
        <p:nvSpPr>
          <p:cNvPr id="11" name="TextBox 10"/>
          <p:cNvSpPr txBox="1"/>
          <p:nvPr/>
        </p:nvSpPr>
        <p:spPr>
          <a:xfrm>
            <a:off x="1691680" y="1268760"/>
            <a:ext cx="2026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rgbClr val="FFFF00"/>
                </a:solidFill>
              </a:rPr>
              <a:t>ПРИГОТВИ</a:t>
            </a:r>
            <a:endParaRPr lang="bg-BG" sz="3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916832"/>
            <a:ext cx="128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НА ЗЕЛЕНО</a:t>
            </a:r>
            <a:endParaRPr lang="bg-BG" dirty="0"/>
          </a:p>
        </p:txBody>
      </p:sp>
      <p:sp>
        <p:nvSpPr>
          <p:cNvPr id="13" name="TextBox 12"/>
          <p:cNvSpPr txBox="1"/>
          <p:nvPr/>
        </p:nvSpPr>
        <p:spPr>
          <a:xfrm>
            <a:off x="1475656" y="1844824"/>
            <a:ext cx="1541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solidFill>
                  <a:srgbClr val="00B050"/>
                </a:solidFill>
              </a:rPr>
              <a:t>ТРЪГНИ</a:t>
            </a:r>
            <a:endParaRPr lang="bg-BG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548680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Като част на речта думите</a:t>
            </a:r>
            <a:endParaRPr lang="bg-BG" sz="2800" dirty="0" smtClean="0">
              <a:solidFill>
                <a:srgbClr val="FF0000"/>
              </a:solidFill>
            </a:endParaRPr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628800"/>
            <a:ext cx="13708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smtClean="0">
                <a:solidFill>
                  <a:srgbClr val="FF0000"/>
                </a:solidFill>
              </a:rPr>
              <a:t>спри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1628800"/>
            <a:ext cx="23559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smtClean="0">
                <a:solidFill>
                  <a:srgbClr val="FFFF00"/>
                </a:solidFill>
              </a:rPr>
              <a:t>приготви</a:t>
            </a:r>
            <a:endParaRPr lang="bg-BG" sz="44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1628800"/>
            <a:ext cx="18491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smtClean="0">
                <a:solidFill>
                  <a:srgbClr val="00B050"/>
                </a:solidFill>
              </a:rPr>
              <a:t>тръгни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717032"/>
            <a:ext cx="77539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/>
              <a:t>са глаголи и се откриват с въпроса-  Какво прави?</a:t>
            </a:r>
          </a:p>
          <a:p>
            <a:r>
              <a:rPr lang="bg-BG" sz="2800" dirty="0" smtClean="0"/>
              <a:t>Думи означаващи действия.</a:t>
            </a:r>
            <a:endParaRPr lang="bg-B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nager.bg/sites/default/files/styles/lightbox/public/mainimages/shutterstock_136334297.jpg?itok=_f7x_Hb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174935" cy="1800200"/>
          </a:xfrm>
          <a:prstGeom prst="rect">
            <a:avLst/>
          </a:prstGeom>
          <a:noFill/>
        </p:spPr>
      </p:pic>
      <p:pic>
        <p:nvPicPr>
          <p:cNvPr id="1028" name="Picture 4" descr="http://femoticons.net/images/stickers/smileys/s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708920"/>
            <a:ext cx="2148830" cy="2148830"/>
          </a:xfrm>
          <a:prstGeom prst="rect">
            <a:avLst/>
          </a:prstGeom>
          <a:noFill/>
        </p:spPr>
      </p:pic>
      <p:pic>
        <p:nvPicPr>
          <p:cNvPr id="1030" name="Picture 6" descr="http://lifebg.net/wp-content/uploads/2014/11/11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0"/>
            <a:ext cx="3149082" cy="2232248"/>
          </a:xfrm>
          <a:prstGeom prst="rect">
            <a:avLst/>
          </a:prstGeom>
          <a:noFill/>
        </p:spPr>
      </p:pic>
      <p:pic>
        <p:nvPicPr>
          <p:cNvPr id="1032" name="Picture 8" descr="http://www.i2clipart.com/cliparts/e/e/c/6/clipart-two-thumbs-up-happy-smiley-emoticon-512x512-eec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636912"/>
            <a:ext cx="2843808" cy="238835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5373216"/>
            <a:ext cx="7395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И накрая да си изберем една от иконките и да покажем как се чувстваме</a:t>
            </a:r>
          </a:p>
          <a:p>
            <a:r>
              <a:rPr lang="bg-BG" dirty="0" smtClean="0"/>
              <a:t> като я залепим в овала на листа.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82570"/>
          <a:ext cx="5220072" cy="6597248"/>
        </p:xfrm>
        <a:graphic>
          <a:graphicData uri="http://schemas.openxmlformats.org/presentationml/2006/ole">
            <p:oleObj spid="_x0000_s1026" name="Document" r:id="rId3" imgW="7341506" imgH="9748058" progId="Word.Document.12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381625" y="0"/>
          <a:ext cx="3762375" cy="5949280"/>
        </p:xfrm>
        <a:graphic>
          <a:graphicData uri="http://schemas.openxmlformats.org/presentationml/2006/ole">
            <p:oleObj spid="_x0000_s1027" name="Document" r:id="rId4" imgW="6536113" imgH="7059522" progId="Word.Document.12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 flipV="1">
            <a:off x="536408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55000" lnSpcReduction="20000"/>
          </a:bodyPr>
          <a:lstStyle/>
          <a:p>
            <a:r>
              <a:rPr lang="bg-BG" dirty="0" smtClean="0"/>
              <a:t> Интерактивен метод</a:t>
            </a:r>
          </a:p>
          <a:p>
            <a:r>
              <a:rPr lang="bg-BG" dirty="0" smtClean="0"/>
              <a:t>Има за цел да развие умения и познания по няколко учебни предмети;да развива фина моторика; задържане и концентрация на внимание; логическо мислене; емоции.</a:t>
            </a:r>
          </a:p>
          <a:p>
            <a:r>
              <a:rPr lang="bg-BG" dirty="0" smtClean="0"/>
              <a:t>БЕЛ- осъзнаване на няколко нива: фонема ,  графема,сричка,части на </a:t>
            </a:r>
            <a:r>
              <a:rPr lang="bg-BG" smtClean="0"/>
              <a:t>речта , словообразуване,предлози</a:t>
            </a:r>
            <a:r>
              <a:rPr lang="bg-BG" dirty="0" smtClean="0"/>
              <a:t>, стимулиране речта като уточняваме названия на обекти, сливане на букви в дума и срички.</a:t>
            </a:r>
          </a:p>
          <a:p>
            <a:r>
              <a:rPr lang="bg-BG" dirty="0" smtClean="0"/>
              <a:t>Математика- пространствена ориентация на обект спрямо друг  и спазване на граници върху лист,геометрични фигури,задачи с две действия.</a:t>
            </a:r>
          </a:p>
          <a:p>
            <a:r>
              <a:rPr lang="bg-BG" dirty="0" smtClean="0"/>
              <a:t>Човекът и обществото – правила за безопасност.</a:t>
            </a:r>
          </a:p>
          <a:p>
            <a:r>
              <a:rPr lang="bg-BG" dirty="0" smtClean="0"/>
              <a:t>Рисуване- познания за цветове и форми.</a:t>
            </a:r>
          </a:p>
          <a:p>
            <a:r>
              <a:rPr lang="bg-BG" dirty="0" smtClean="0"/>
              <a:t>Фина моторика- графомоторни умения- редуване на различни  инструменти,графично моделиране на шрифт ,оцветяване в граници,изрязване , лепене.</a:t>
            </a:r>
          </a:p>
          <a:p>
            <a:r>
              <a:rPr lang="bg-BG" dirty="0" smtClean="0"/>
              <a:t>Внимание- изпълняване на последователни  и разнообразни инструкции.</a:t>
            </a:r>
          </a:p>
          <a:p>
            <a:r>
              <a:rPr lang="bg-BG" dirty="0" smtClean="0"/>
              <a:t>Логическо мислене- редуване и смяна  на действия, формиране на обобщени понятия като превозни средства.</a:t>
            </a:r>
          </a:p>
          <a:p>
            <a:r>
              <a:rPr lang="bg-BG" dirty="0" smtClean="0"/>
              <a:t>Емоции-  </a:t>
            </a:r>
            <a:r>
              <a:rPr lang="ru-RU" dirty="0" smtClean="0"/>
              <a:t>Осъзнаване на собствените емоции, желание за учебна работа, самоувереност.</a:t>
            </a:r>
            <a:endParaRPr lang="bg-BG" dirty="0" smtClean="0"/>
          </a:p>
          <a:p>
            <a:r>
              <a:rPr lang="bg-BG" dirty="0" smtClean="0"/>
              <a:t>Оценяване – извършва се на базата удовлетвореност на детето .Означава се с картинков показател от самото дете.</a:t>
            </a:r>
          </a:p>
          <a:p>
            <a:r>
              <a:rPr lang="bg-BG" b="1" dirty="0" smtClean="0"/>
              <a:t> 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332656"/>
            <a:ext cx="4824536" cy="13542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bg-BG" sz="3200" dirty="0" smtClean="0">
                <a:solidFill>
                  <a:srgbClr val="00B050"/>
                </a:solidFill>
              </a:rPr>
              <a:t>БЛАГОДАРЯ ЗА ВНИМАНИЕТО</a:t>
            </a:r>
          </a:p>
          <a:p>
            <a:endParaRPr lang="bg-BG" dirty="0"/>
          </a:p>
        </p:txBody>
      </p:sp>
      <p:pic>
        <p:nvPicPr>
          <p:cNvPr id="30722" name="Picture 2" descr="https://s-media-cache-ak0.pinimg.com/originals/2e/35/be/2e35beae84cfd9975407a0bf5302ab8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32656"/>
            <a:ext cx="3168352" cy="31683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62528" y="5157192"/>
            <a:ext cx="49266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000" dirty="0" smtClean="0"/>
              <a:t> </a:t>
            </a:r>
            <a:r>
              <a:rPr lang="bg-BG" sz="2000" dirty="0" smtClean="0">
                <a:solidFill>
                  <a:srgbClr val="00B050"/>
                </a:solidFill>
              </a:rPr>
              <a:t>РЦПИОВДУСОП – Плевен</a:t>
            </a:r>
          </a:p>
          <a:p>
            <a:r>
              <a:rPr lang="bg-BG" sz="2000" dirty="0" smtClean="0">
                <a:solidFill>
                  <a:srgbClr val="00B050"/>
                </a:solidFill>
              </a:rPr>
              <a:t>Разработил : ресурсен учител Зоя Кокалова</a:t>
            </a:r>
          </a:p>
          <a:p>
            <a:pPr algn="ctr"/>
            <a:r>
              <a:rPr lang="bg-BG" sz="2000" dirty="0" smtClean="0">
                <a:solidFill>
                  <a:srgbClr val="00B050"/>
                </a:solidFill>
              </a:rPr>
              <a:t>2015</a:t>
            </a:r>
          </a:p>
          <a:p>
            <a:endParaRPr lang="bg-BG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460</Words>
  <Application>Microsoft Office PowerPoint</Application>
  <PresentationFormat>On-screen Show (4:3)</PresentationFormat>
  <Paragraphs>89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COMPAQ</dc:creator>
  <cp:lastModifiedBy>COMPAQ</cp:lastModifiedBy>
  <cp:revision>54</cp:revision>
  <dcterms:created xsi:type="dcterms:W3CDTF">2015-06-12T07:46:09Z</dcterms:created>
  <dcterms:modified xsi:type="dcterms:W3CDTF">2015-06-15T12:13:07Z</dcterms:modified>
</cp:coreProperties>
</file>